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9" r:id="rId3"/>
    <p:sldId id="317" r:id="rId4"/>
    <p:sldId id="314" r:id="rId5"/>
    <p:sldId id="263" r:id="rId6"/>
    <p:sldId id="265" r:id="rId7"/>
    <p:sldId id="257" r:id="rId8"/>
    <p:sldId id="261" r:id="rId9"/>
    <p:sldId id="264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792" autoAdjust="0"/>
  </p:normalViewPr>
  <p:slideViewPr>
    <p:cSldViewPr snapToGrid="0">
      <p:cViewPr varScale="1">
        <p:scale>
          <a:sx n="94" d="100"/>
          <a:sy n="94" d="100"/>
        </p:scale>
        <p:origin x="209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8D30F5-565A-47DB-B17A-B847B50ECD39}" type="doc">
      <dgm:prSet loTypeId="urn:microsoft.com/office/officeart/2005/8/layout/pyramid1" loCatId="pyramid" qsTypeId="urn:microsoft.com/office/officeart/2005/8/quickstyle/simple1" qsCatId="simple" csTypeId="urn:microsoft.com/office/officeart/2005/8/colors/colorful1#1" csCatId="colorful" phldr="1"/>
      <dgm:spPr/>
    </dgm:pt>
    <dgm:pt modelId="{C85C11DB-06F3-4606-872D-0BE435A028A3}">
      <dgm:prSet phldrT="[文字]" custT="1"/>
      <dgm:spPr>
        <a:solidFill>
          <a:srgbClr val="FFCC99"/>
        </a:solidFill>
      </dgm:spPr>
      <dgm:t>
        <a:bodyPr anchor="b"/>
        <a:lstStyle/>
        <a:p>
          <a:pPr>
            <a:lnSpc>
              <a:spcPts val="2000"/>
            </a:lnSpc>
            <a:spcBef>
              <a:spcPts val="1200"/>
            </a:spcBef>
            <a:spcAft>
              <a:spcPts val="0"/>
            </a:spcAft>
          </a:pPr>
          <a:endParaRPr lang="en-US" altLang="zh-TW" sz="14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000"/>
            </a:lnSpc>
            <a:spcBef>
              <a:spcPts val="1200"/>
            </a:spcBef>
            <a:spcAft>
              <a:spcPts val="0"/>
            </a:spcAft>
          </a:pPr>
          <a:endParaRPr lang="en-US" altLang="zh-TW" sz="14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000"/>
            </a:lnSpc>
            <a:spcBef>
              <a:spcPts val="1200"/>
            </a:spcBef>
            <a:spcAft>
              <a:spcPts val="0"/>
            </a:spcAft>
          </a:pPr>
          <a:r>
            <a:rPr lang="zh-TW" altLang="zh-TW" sz="1400" b="1" baseline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化學防治</a:t>
          </a:r>
        </a:p>
        <a:p>
          <a:pPr>
            <a:lnSpc>
              <a:spcPts val="2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14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4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14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耕作防治、生物防治</a:t>
          </a:r>
        </a:p>
      </dgm:t>
    </dgm:pt>
    <dgm:pt modelId="{8E799DCD-6212-4F17-B13B-CCA24AC48706}" type="parTrans" cxnId="{37B14C19-8712-49A2-833D-3B024801DBE2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1370E30-1D8B-4488-B199-48D908535267}" type="sibTrans" cxnId="{37B14C19-8712-49A2-833D-3B024801DBE2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8B40144-8F3D-4212-8879-23ED115E2A8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zh-TW" altLang="en-US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作物監測、害物監測</a:t>
          </a:r>
          <a:endParaRPr lang="en-US" altLang="zh-TW" sz="18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</a:pPr>
          <a:r>
            <a:rPr lang="zh-TW" altLang="en-US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設定</a:t>
          </a:r>
          <a:r>
            <a:rPr lang="zh-TW" altLang="en-US" sz="1800" b="1" baseline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防治基準</a:t>
          </a:r>
          <a:r>
            <a:rPr lang="en-US" altLang="zh-TW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行動門檻</a:t>
          </a:r>
          <a:r>
            <a:rPr lang="en-US" altLang="zh-TW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8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2568176-C7D7-4D02-8ADE-68D10F4A0767}" type="parTrans" cxnId="{CEC136CA-64D1-4DAB-9F22-5163F09F79E5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98DCD6B-5219-41B0-AB16-ACCCC8A8A5D9}" type="sibTrans" cxnId="{CEC136CA-64D1-4DAB-9F22-5163F09F79E5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0292B90-E20B-4046-8877-8E445D32B474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>
            <a:lnSpc>
              <a:spcPts val="2000"/>
            </a:lnSpc>
          </a:pPr>
          <a:r>
            <a:rPr lang="zh-TW" altLang="en-US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田區管理、耕作防治、寄主抗性</a:t>
          </a:r>
          <a:endParaRPr lang="en-US" altLang="zh-TW" sz="1800" b="1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000"/>
            </a:lnSpc>
          </a:pPr>
          <a:r>
            <a:rPr lang="zh-TW" altLang="en-US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 </a:t>
          </a:r>
          <a:r>
            <a:rPr lang="en-US" altLang="zh-TW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保護天敵棲地</a:t>
          </a:r>
          <a:r>
            <a:rPr lang="en-US" altLang="zh-TW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800" b="1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、物理防治</a:t>
          </a:r>
        </a:p>
      </dgm:t>
    </dgm:pt>
    <dgm:pt modelId="{319ED9CD-91B0-4AD7-998B-2C0E479E06D7}" type="parTrans" cxnId="{F734B5B7-F354-457E-8D07-016D792588D6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FDBC1F0-8722-4486-A45D-AF20DAE2ECAC}" type="sibTrans" cxnId="{F734B5B7-F354-457E-8D07-016D792588D6}">
      <dgm:prSet/>
      <dgm:spPr/>
      <dgm:t>
        <a:bodyPr/>
        <a:lstStyle/>
        <a:p>
          <a:endParaRPr lang="zh-TW" altLang="en-US" sz="2400" baseline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D41E50A-C6DE-4E4A-A963-335A95EEA2E9}" type="pres">
      <dgm:prSet presAssocID="{248D30F5-565A-47DB-B17A-B847B50ECD39}" presName="Name0" presStyleCnt="0">
        <dgm:presLayoutVars>
          <dgm:dir/>
          <dgm:animLvl val="lvl"/>
          <dgm:resizeHandles val="exact"/>
        </dgm:presLayoutVars>
      </dgm:prSet>
      <dgm:spPr/>
    </dgm:pt>
    <dgm:pt modelId="{C9E43B31-1678-4EF0-9F86-1510A7F8C1C8}" type="pres">
      <dgm:prSet presAssocID="{C85C11DB-06F3-4606-872D-0BE435A028A3}" presName="Name8" presStyleCnt="0"/>
      <dgm:spPr/>
    </dgm:pt>
    <dgm:pt modelId="{4A4B8E88-0CDB-4EFA-B10C-6AD67893FB66}" type="pres">
      <dgm:prSet presAssocID="{C85C11DB-06F3-4606-872D-0BE435A028A3}" presName="level" presStyleLbl="node1" presStyleIdx="0" presStyleCnt="3" custScaleX="100997" custScaleY="10481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9DC011-6847-49A1-A379-DFD59FD1EE2A}" type="pres">
      <dgm:prSet presAssocID="{C85C11DB-06F3-4606-872D-0BE435A028A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2C12F2-39F0-4085-95AC-023F834ACD73}" type="pres">
      <dgm:prSet presAssocID="{28B40144-8F3D-4212-8879-23ED115E2A83}" presName="Name8" presStyleCnt="0"/>
      <dgm:spPr/>
    </dgm:pt>
    <dgm:pt modelId="{83C86A7C-A266-4C8A-86D5-BB35BB86B785}" type="pres">
      <dgm:prSet presAssocID="{28B40144-8F3D-4212-8879-23ED115E2A83}" presName="level" presStyleLbl="node1" presStyleIdx="1" presStyleCnt="3" custScaleX="10037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B7689C-9CE6-4E15-B8E1-0FE1E2658F29}" type="pres">
      <dgm:prSet presAssocID="{28B40144-8F3D-4212-8879-23ED115E2A8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9690E3-A0E9-48C5-BBF7-9A884EB8966D}" type="pres">
      <dgm:prSet presAssocID="{60292B90-E20B-4046-8877-8E445D32B474}" presName="Name8" presStyleCnt="0"/>
      <dgm:spPr/>
    </dgm:pt>
    <dgm:pt modelId="{A4BA1108-C67B-49EA-8A53-B8DCDF2F18AC}" type="pres">
      <dgm:prSet presAssocID="{60292B90-E20B-4046-8877-8E445D32B474}" presName="level" presStyleLbl="node1" presStyleIdx="2" presStyleCnt="3" custLinFactNeighborX="3759" custLinFactNeighborY="1063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EE02E6-87C2-4713-8372-D856607D9D43}" type="pres">
      <dgm:prSet presAssocID="{60292B90-E20B-4046-8877-8E445D32B47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A5003C3-1F56-452C-8AB6-B93DBF9B6D4C}" type="presOf" srcId="{60292B90-E20B-4046-8877-8E445D32B474}" destId="{A4BA1108-C67B-49EA-8A53-B8DCDF2F18AC}" srcOrd="0" destOrd="0" presId="urn:microsoft.com/office/officeart/2005/8/layout/pyramid1"/>
    <dgm:cxn modelId="{85285FEB-4174-4376-B982-518BD8950BDB}" type="presOf" srcId="{C85C11DB-06F3-4606-872D-0BE435A028A3}" destId="{4A4B8E88-0CDB-4EFA-B10C-6AD67893FB66}" srcOrd="0" destOrd="0" presId="urn:microsoft.com/office/officeart/2005/8/layout/pyramid1"/>
    <dgm:cxn modelId="{B6B91477-8D80-4F69-8841-E0DAE677C281}" type="presOf" srcId="{60292B90-E20B-4046-8877-8E445D32B474}" destId="{37EE02E6-87C2-4713-8372-D856607D9D43}" srcOrd="1" destOrd="0" presId="urn:microsoft.com/office/officeart/2005/8/layout/pyramid1"/>
    <dgm:cxn modelId="{37B14C19-8712-49A2-833D-3B024801DBE2}" srcId="{248D30F5-565A-47DB-B17A-B847B50ECD39}" destId="{C85C11DB-06F3-4606-872D-0BE435A028A3}" srcOrd="0" destOrd="0" parTransId="{8E799DCD-6212-4F17-B13B-CCA24AC48706}" sibTransId="{31370E30-1D8B-4488-B199-48D908535267}"/>
    <dgm:cxn modelId="{E58AE1F2-1658-4A55-B53C-5AC0306C05B3}" type="presOf" srcId="{28B40144-8F3D-4212-8879-23ED115E2A83}" destId="{50B7689C-9CE6-4E15-B8E1-0FE1E2658F29}" srcOrd="1" destOrd="0" presId="urn:microsoft.com/office/officeart/2005/8/layout/pyramid1"/>
    <dgm:cxn modelId="{118E0E31-53F7-463D-8814-76707786A013}" type="presOf" srcId="{C85C11DB-06F3-4606-872D-0BE435A028A3}" destId="{559DC011-6847-49A1-A379-DFD59FD1EE2A}" srcOrd="1" destOrd="0" presId="urn:microsoft.com/office/officeart/2005/8/layout/pyramid1"/>
    <dgm:cxn modelId="{F386719B-1AD6-4161-B3B3-978433645493}" type="presOf" srcId="{248D30F5-565A-47DB-B17A-B847B50ECD39}" destId="{3D41E50A-C6DE-4E4A-A963-335A95EEA2E9}" srcOrd="0" destOrd="0" presId="urn:microsoft.com/office/officeart/2005/8/layout/pyramid1"/>
    <dgm:cxn modelId="{F734B5B7-F354-457E-8D07-016D792588D6}" srcId="{248D30F5-565A-47DB-B17A-B847B50ECD39}" destId="{60292B90-E20B-4046-8877-8E445D32B474}" srcOrd="2" destOrd="0" parTransId="{319ED9CD-91B0-4AD7-998B-2C0E479E06D7}" sibTransId="{8FDBC1F0-8722-4486-A45D-AF20DAE2ECAC}"/>
    <dgm:cxn modelId="{975730D7-F9B8-4D22-BC97-793078C9436D}" type="presOf" srcId="{28B40144-8F3D-4212-8879-23ED115E2A83}" destId="{83C86A7C-A266-4C8A-86D5-BB35BB86B785}" srcOrd="0" destOrd="0" presId="urn:microsoft.com/office/officeart/2005/8/layout/pyramid1"/>
    <dgm:cxn modelId="{CEC136CA-64D1-4DAB-9F22-5163F09F79E5}" srcId="{248D30F5-565A-47DB-B17A-B847B50ECD39}" destId="{28B40144-8F3D-4212-8879-23ED115E2A83}" srcOrd="1" destOrd="0" parTransId="{C2568176-C7D7-4D02-8ADE-68D10F4A0767}" sibTransId="{998DCD6B-5219-41B0-AB16-ACCCC8A8A5D9}"/>
    <dgm:cxn modelId="{56CDEAB3-FC94-4051-8BD1-AF0AB40C126C}" type="presParOf" srcId="{3D41E50A-C6DE-4E4A-A963-335A95EEA2E9}" destId="{C9E43B31-1678-4EF0-9F86-1510A7F8C1C8}" srcOrd="0" destOrd="0" presId="urn:microsoft.com/office/officeart/2005/8/layout/pyramid1"/>
    <dgm:cxn modelId="{209257C1-E395-43B9-8748-2BB91D674256}" type="presParOf" srcId="{C9E43B31-1678-4EF0-9F86-1510A7F8C1C8}" destId="{4A4B8E88-0CDB-4EFA-B10C-6AD67893FB66}" srcOrd="0" destOrd="0" presId="urn:microsoft.com/office/officeart/2005/8/layout/pyramid1"/>
    <dgm:cxn modelId="{8A4F1004-F179-4CF1-A662-0496582129CA}" type="presParOf" srcId="{C9E43B31-1678-4EF0-9F86-1510A7F8C1C8}" destId="{559DC011-6847-49A1-A379-DFD59FD1EE2A}" srcOrd="1" destOrd="0" presId="urn:microsoft.com/office/officeart/2005/8/layout/pyramid1"/>
    <dgm:cxn modelId="{092E3ACB-7B5B-46C0-90B2-D0F64A0B2C50}" type="presParOf" srcId="{3D41E50A-C6DE-4E4A-A963-335A95EEA2E9}" destId="{E32C12F2-39F0-4085-95AC-023F834ACD73}" srcOrd="1" destOrd="0" presId="urn:microsoft.com/office/officeart/2005/8/layout/pyramid1"/>
    <dgm:cxn modelId="{17A44E09-4C3A-4ABE-9A9D-CA863500BDDB}" type="presParOf" srcId="{E32C12F2-39F0-4085-95AC-023F834ACD73}" destId="{83C86A7C-A266-4C8A-86D5-BB35BB86B785}" srcOrd="0" destOrd="0" presId="urn:microsoft.com/office/officeart/2005/8/layout/pyramid1"/>
    <dgm:cxn modelId="{84D94538-1444-42DF-AA06-F5C629BF8BB9}" type="presParOf" srcId="{E32C12F2-39F0-4085-95AC-023F834ACD73}" destId="{50B7689C-9CE6-4E15-B8E1-0FE1E2658F29}" srcOrd="1" destOrd="0" presId="urn:microsoft.com/office/officeart/2005/8/layout/pyramid1"/>
    <dgm:cxn modelId="{8B1BE7C7-9D0E-436A-8156-475FB90FC243}" type="presParOf" srcId="{3D41E50A-C6DE-4E4A-A963-335A95EEA2E9}" destId="{B79690E3-A0E9-48C5-BBF7-9A884EB8966D}" srcOrd="2" destOrd="0" presId="urn:microsoft.com/office/officeart/2005/8/layout/pyramid1"/>
    <dgm:cxn modelId="{B27D4A0E-0A88-4203-8CA2-CA52D5B8F59E}" type="presParOf" srcId="{B79690E3-A0E9-48C5-BBF7-9A884EB8966D}" destId="{A4BA1108-C67B-49EA-8A53-B8DCDF2F18AC}" srcOrd="0" destOrd="0" presId="urn:microsoft.com/office/officeart/2005/8/layout/pyramid1"/>
    <dgm:cxn modelId="{D8AC009C-347B-40C7-B5F5-50897602E248}" type="presParOf" srcId="{B79690E3-A0E9-48C5-BBF7-9A884EB8966D}" destId="{37EE02E6-87C2-4713-8372-D856607D9D43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583E80-19F1-4F20-BD2D-B602A24E5069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A5E0079-4340-4910-8893-256BBDE820AB}">
      <dgm:prSet phldrT="[文字]" custT="1"/>
      <dgm:spPr>
        <a:solidFill>
          <a:schemeClr val="bg1"/>
        </a:solidFill>
        <a:ln>
          <a:noFill/>
        </a:ln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秋行軍蟲</a:t>
          </a:r>
          <a:r>
            <a:rPr lang="en-US" altLang="zh-TW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IPM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整合管理</a:t>
          </a:r>
        </a:p>
      </dgm:t>
    </dgm:pt>
    <dgm:pt modelId="{DF214DE2-F2A9-4E17-87B8-8298265F8F8C}" type="parTrans" cxnId="{22C42082-ADBF-4E43-B048-91F9FE15C5B8}">
      <dgm:prSet/>
      <dgm:spPr/>
      <dgm:t>
        <a:bodyPr/>
        <a:lstStyle/>
        <a:p>
          <a:endParaRPr lang="zh-TW" altLang="en-US"/>
        </a:p>
      </dgm:t>
    </dgm:pt>
    <dgm:pt modelId="{DA4F3475-000C-4E57-BFA5-7071FC29D5FA}" type="sibTrans" cxnId="{22C42082-ADBF-4E43-B048-91F9FE15C5B8}">
      <dgm:prSet/>
      <dgm:spPr/>
      <dgm:t>
        <a:bodyPr/>
        <a:lstStyle/>
        <a:p>
          <a:endParaRPr lang="zh-TW" altLang="en-US"/>
        </a:p>
      </dgm:t>
    </dgm:pt>
    <dgm:pt modelId="{3275568B-C68C-4821-8A40-AB34BB715986}">
      <dgm:prSet phldrT="[文字]" custT="1"/>
      <dgm:spPr>
        <a:solidFill>
          <a:srgbClr val="BF334D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生物農藥</a:t>
          </a:r>
          <a:endParaRPr lang="en-US" altLang="zh-TW" sz="16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</a:t>
          </a:r>
        </a:p>
      </dgm:t>
    </dgm:pt>
    <dgm:pt modelId="{3DBD7D23-0668-4921-B074-F47C14AC1B5F}" type="parTrans" cxnId="{795FC9B3-87DB-4229-940A-A285E0DE6AB4}">
      <dgm:prSet/>
      <dgm:spPr/>
      <dgm:t>
        <a:bodyPr/>
        <a:lstStyle/>
        <a:p>
          <a:endParaRPr lang="zh-TW" altLang="en-US"/>
        </a:p>
      </dgm:t>
    </dgm:pt>
    <dgm:pt modelId="{5B45A9FB-CE4A-4E47-B61F-3870E7A28598}" type="sibTrans" cxnId="{795FC9B3-87DB-4229-940A-A285E0DE6AB4}">
      <dgm:prSet/>
      <dgm:spPr/>
      <dgm:t>
        <a:bodyPr/>
        <a:lstStyle/>
        <a:p>
          <a:endParaRPr lang="zh-TW" altLang="en-US"/>
        </a:p>
      </dgm:t>
    </dgm:pt>
    <dgm:pt modelId="{E9814C02-D640-4135-AAA9-47633B703B33}">
      <dgm:prSet phldrT="[文字]" custT="1"/>
      <dgm:spPr>
        <a:solidFill>
          <a:srgbClr val="F1921A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預防措施</a:t>
          </a: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</a:p>
      </dgm:t>
    </dgm:pt>
    <dgm:pt modelId="{4C8893A6-4506-409D-9A3D-981C77F613A9}" type="parTrans" cxnId="{437D6D29-AD33-4F33-A9CE-876FD99900A0}">
      <dgm:prSet/>
      <dgm:spPr/>
      <dgm:t>
        <a:bodyPr/>
        <a:lstStyle/>
        <a:p>
          <a:endParaRPr lang="zh-TW" altLang="en-US"/>
        </a:p>
      </dgm:t>
    </dgm:pt>
    <dgm:pt modelId="{4512769C-F00C-441A-8025-254EB3AFCD63}" type="sibTrans" cxnId="{437D6D29-AD33-4F33-A9CE-876FD99900A0}">
      <dgm:prSet/>
      <dgm:spPr/>
      <dgm:t>
        <a:bodyPr/>
        <a:lstStyle/>
        <a:p>
          <a:endParaRPr lang="zh-TW" altLang="en-US"/>
        </a:p>
      </dgm:t>
    </dgm:pt>
    <dgm:pt modelId="{33C33DD9-3336-49C2-AC5C-7C046988EA55}">
      <dgm:prSet phldrT="[文字]" custT="1"/>
      <dgm:spPr>
        <a:solidFill>
          <a:srgbClr val="F3D3A0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發生監測</a:t>
          </a: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性費洛蒙誘捕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田間巡查</a:t>
          </a:r>
        </a:p>
      </dgm:t>
    </dgm:pt>
    <dgm:pt modelId="{C8DE888D-E7E9-43C9-8549-ACD657B42D01}" type="parTrans" cxnId="{F7A181FF-CB37-4A7C-A385-048B450D9659}">
      <dgm:prSet/>
      <dgm:spPr/>
      <dgm:t>
        <a:bodyPr/>
        <a:lstStyle/>
        <a:p>
          <a:endParaRPr lang="zh-TW" altLang="en-US"/>
        </a:p>
      </dgm:t>
    </dgm:pt>
    <dgm:pt modelId="{6968924D-F118-4AE6-B378-09B8E987B858}" type="sibTrans" cxnId="{F7A181FF-CB37-4A7C-A385-048B450D9659}">
      <dgm:prSet/>
      <dgm:spPr/>
      <dgm:t>
        <a:bodyPr/>
        <a:lstStyle/>
        <a:p>
          <a:endParaRPr lang="zh-TW" altLang="en-US"/>
        </a:p>
      </dgm:t>
    </dgm:pt>
    <dgm:pt modelId="{501B130A-FFAF-4227-A5FC-AEE6D98EBDEF}">
      <dgm:prSet phldrT="[文字]" custT="1"/>
      <dgm:spPr>
        <a:solidFill>
          <a:srgbClr val="D6618E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釋放天敵</a:t>
          </a:r>
        </a:p>
      </dgm:t>
    </dgm:pt>
    <dgm:pt modelId="{A1380D0E-40F6-4379-83C9-442619C93CC7}" type="parTrans" cxnId="{171A592F-689A-4F72-9C19-3908E7BCA0A7}">
      <dgm:prSet/>
      <dgm:spPr/>
      <dgm:t>
        <a:bodyPr/>
        <a:lstStyle/>
        <a:p>
          <a:endParaRPr lang="zh-TW" altLang="en-US"/>
        </a:p>
      </dgm:t>
    </dgm:pt>
    <dgm:pt modelId="{DE55EFF0-6498-4D3A-804D-1238A5FF52D3}" type="sibTrans" cxnId="{171A592F-689A-4F72-9C19-3908E7BCA0A7}">
      <dgm:prSet/>
      <dgm:spPr/>
      <dgm:t>
        <a:bodyPr/>
        <a:lstStyle/>
        <a:p>
          <a:endParaRPr lang="zh-TW" altLang="en-US"/>
        </a:p>
      </dgm:t>
    </dgm:pt>
    <dgm:pt modelId="{64F616FD-43B8-4AFF-AC54-9A3282BFFA17}" type="pres">
      <dgm:prSet presAssocID="{5F583E80-19F1-4F20-BD2D-B602A24E506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DBD0D2E-263D-4FF2-84C7-9EB8DF354870}" type="pres">
      <dgm:prSet presAssocID="{3A5E0079-4340-4910-8893-256BBDE820AB}" presName="centerShape" presStyleLbl="node0" presStyleIdx="0" presStyleCnt="1" custScaleX="142557" custScaleY="92220"/>
      <dgm:spPr/>
      <dgm:t>
        <a:bodyPr/>
        <a:lstStyle/>
        <a:p>
          <a:endParaRPr lang="zh-TW" altLang="en-US"/>
        </a:p>
      </dgm:t>
    </dgm:pt>
    <dgm:pt modelId="{5F92EA36-2F96-4781-9600-9EB22BDA14AE}" type="pres">
      <dgm:prSet presAssocID="{3DBD7D23-0668-4921-B074-F47C14AC1B5F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F5E60941-1AEC-489A-B862-4DFDFA62713F}" type="pres">
      <dgm:prSet presAssocID="{3DBD7D23-0668-4921-B074-F47C14AC1B5F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77BFF4EB-289E-417B-842B-A9F77BC9B57B}" type="pres">
      <dgm:prSet presAssocID="{3275568B-C68C-4821-8A40-AB34BB715986}" presName="node" presStyleLbl="node1" presStyleIdx="0" presStyleCnt="4" custScaleX="194660" custScaleY="112562" custRadScaleRad="91918" custRadScaleInc="10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821F10-2002-4B05-BEF2-92DE48E4321B}" type="pres">
      <dgm:prSet presAssocID="{4C8893A6-4506-409D-9A3D-981C77F613A9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37E737F6-E9D0-47BE-861F-7B1BFEEA92DE}" type="pres">
      <dgm:prSet presAssocID="{4C8893A6-4506-409D-9A3D-981C77F613A9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7F6A7032-6259-4BB2-89B4-251657457882}" type="pres">
      <dgm:prSet presAssocID="{E9814C02-D640-4135-AAA9-47633B703B33}" presName="node" presStyleLbl="node1" presStyleIdx="1" presStyleCnt="4" custScaleX="144561" custScaleY="128642" custRadScaleRad="142261" custRadScaleInc="69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83D27C-CBC7-4732-9A6E-9F2E62ECDCC2}" type="pres">
      <dgm:prSet presAssocID="{C8DE888D-E7E9-43C9-8549-ACD657B42D01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6276542C-85F2-461D-8966-8F488E19298F}" type="pres">
      <dgm:prSet presAssocID="{C8DE888D-E7E9-43C9-8549-ACD657B42D01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61D338F1-8542-4C5C-8AB4-970B7232605F}" type="pres">
      <dgm:prSet presAssocID="{33C33DD9-3336-49C2-AC5C-7C046988EA55}" presName="node" presStyleLbl="node1" presStyleIdx="2" presStyleCnt="4" custScaleX="194660" custScaleY="112562" custRadScaleRad="92664" custRadScaleInc="-20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668F-88CD-4776-A926-4A91978B2792}" type="pres">
      <dgm:prSet presAssocID="{A1380D0E-40F6-4379-83C9-442619C93CC7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1EF5A9DB-DB1C-453D-8FAB-794DDA70F76F}" type="pres">
      <dgm:prSet presAssocID="{A1380D0E-40F6-4379-83C9-442619C93CC7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A6D6807D-55B9-49BD-A0CB-67DB338B8021}" type="pres">
      <dgm:prSet presAssocID="{501B130A-FFAF-4227-A5FC-AEE6D98EBDEF}" presName="node" presStyleLbl="node1" presStyleIdx="3" presStyleCnt="4" custScaleX="144722" custScaleY="128642" custRadScaleRad="142969" custRadScaleInc="-323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C4F492A-0A41-41D0-BAAB-C0539B150E33}" type="presOf" srcId="{C8DE888D-E7E9-43C9-8549-ACD657B42D01}" destId="{6276542C-85F2-461D-8966-8F488E19298F}" srcOrd="1" destOrd="0" presId="urn:microsoft.com/office/officeart/2005/8/layout/radial1"/>
    <dgm:cxn modelId="{437D6D29-AD33-4F33-A9CE-876FD99900A0}" srcId="{3A5E0079-4340-4910-8893-256BBDE820AB}" destId="{E9814C02-D640-4135-AAA9-47633B703B33}" srcOrd="1" destOrd="0" parTransId="{4C8893A6-4506-409D-9A3D-981C77F613A9}" sibTransId="{4512769C-F00C-441A-8025-254EB3AFCD63}"/>
    <dgm:cxn modelId="{2A1BFA01-2943-4557-BF9F-BFA992EA9AFC}" type="presOf" srcId="{3DBD7D23-0668-4921-B074-F47C14AC1B5F}" destId="{F5E60941-1AEC-489A-B862-4DFDFA62713F}" srcOrd="1" destOrd="0" presId="urn:microsoft.com/office/officeart/2005/8/layout/radial1"/>
    <dgm:cxn modelId="{171A592F-689A-4F72-9C19-3908E7BCA0A7}" srcId="{3A5E0079-4340-4910-8893-256BBDE820AB}" destId="{501B130A-FFAF-4227-A5FC-AEE6D98EBDEF}" srcOrd="3" destOrd="0" parTransId="{A1380D0E-40F6-4379-83C9-442619C93CC7}" sibTransId="{DE55EFF0-6498-4D3A-804D-1238A5FF52D3}"/>
    <dgm:cxn modelId="{795FC9B3-87DB-4229-940A-A285E0DE6AB4}" srcId="{3A5E0079-4340-4910-8893-256BBDE820AB}" destId="{3275568B-C68C-4821-8A40-AB34BB715986}" srcOrd="0" destOrd="0" parTransId="{3DBD7D23-0668-4921-B074-F47C14AC1B5F}" sibTransId="{5B45A9FB-CE4A-4E47-B61F-3870E7A28598}"/>
    <dgm:cxn modelId="{495238CB-5A8C-4F5C-8089-F134917FF1C3}" type="presOf" srcId="{A1380D0E-40F6-4379-83C9-442619C93CC7}" destId="{C789668F-88CD-4776-A926-4A91978B2792}" srcOrd="0" destOrd="0" presId="urn:microsoft.com/office/officeart/2005/8/layout/radial1"/>
    <dgm:cxn modelId="{AB463FEC-1BF4-431E-BA48-0CD846329714}" type="presOf" srcId="{3DBD7D23-0668-4921-B074-F47C14AC1B5F}" destId="{5F92EA36-2F96-4781-9600-9EB22BDA14AE}" srcOrd="0" destOrd="0" presId="urn:microsoft.com/office/officeart/2005/8/layout/radial1"/>
    <dgm:cxn modelId="{61CB199A-94CA-4677-8DE2-26960CD1C5B4}" type="presOf" srcId="{3275568B-C68C-4821-8A40-AB34BB715986}" destId="{77BFF4EB-289E-417B-842B-A9F77BC9B57B}" srcOrd="0" destOrd="0" presId="urn:microsoft.com/office/officeart/2005/8/layout/radial1"/>
    <dgm:cxn modelId="{3666A440-A107-4BE1-8235-D07125B59229}" type="presOf" srcId="{C8DE888D-E7E9-43C9-8549-ACD657B42D01}" destId="{4B83D27C-CBC7-4732-9A6E-9F2E62ECDCC2}" srcOrd="0" destOrd="0" presId="urn:microsoft.com/office/officeart/2005/8/layout/radial1"/>
    <dgm:cxn modelId="{AC3107B1-F0C7-4B28-AA92-E7A0A7D7B4EE}" type="presOf" srcId="{4C8893A6-4506-409D-9A3D-981C77F613A9}" destId="{37E737F6-E9D0-47BE-861F-7B1BFEEA92DE}" srcOrd="1" destOrd="0" presId="urn:microsoft.com/office/officeart/2005/8/layout/radial1"/>
    <dgm:cxn modelId="{F93705A3-96E0-4C23-ACFC-18D6394454D8}" type="presOf" srcId="{501B130A-FFAF-4227-A5FC-AEE6D98EBDEF}" destId="{A6D6807D-55B9-49BD-A0CB-67DB338B8021}" srcOrd="0" destOrd="0" presId="urn:microsoft.com/office/officeart/2005/8/layout/radial1"/>
    <dgm:cxn modelId="{7DFADA97-FF87-4C84-87A3-E3D47B44AB1C}" type="presOf" srcId="{33C33DD9-3336-49C2-AC5C-7C046988EA55}" destId="{61D338F1-8542-4C5C-8AB4-970B7232605F}" srcOrd="0" destOrd="0" presId="urn:microsoft.com/office/officeart/2005/8/layout/radial1"/>
    <dgm:cxn modelId="{C8D81C4E-44E1-452F-B1E8-A53882E89632}" type="presOf" srcId="{5F583E80-19F1-4F20-BD2D-B602A24E5069}" destId="{64F616FD-43B8-4AFF-AC54-9A3282BFFA17}" srcOrd="0" destOrd="0" presId="urn:microsoft.com/office/officeart/2005/8/layout/radial1"/>
    <dgm:cxn modelId="{3F8886CA-5373-46C7-8B7C-049617122705}" type="presOf" srcId="{4C8893A6-4506-409D-9A3D-981C77F613A9}" destId="{AC821F10-2002-4B05-BEF2-92DE48E4321B}" srcOrd="0" destOrd="0" presId="urn:microsoft.com/office/officeart/2005/8/layout/radial1"/>
    <dgm:cxn modelId="{22C42082-ADBF-4E43-B048-91F9FE15C5B8}" srcId="{5F583E80-19F1-4F20-BD2D-B602A24E5069}" destId="{3A5E0079-4340-4910-8893-256BBDE820AB}" srcOrd="0" destOrd="0" parTransId="{DF214DE2-F2A9-4E17-87B8-8298265F8F8C}" sibTransId="{DA4F3475-000C-4E57-BFA5-7071FC29D5FA}"/>
    <dgm:cxn modelId="{96C1E2AD-CF87-4838-BC71-D41D7749147D}" type="presOf" srcId="{A1380D0E-40F6-4379-83C9-442619C93CC7}" destId="{1EF5A9DB-DB1C-453D-8FAB-794DDA70F76F}" srcOrd="1" destOrd="0" presId="urn:microsoft.com/office/officeart/2005/8/layout/radial1"/>
    <dgm:cxn modelId="{61F1AAE8-AFE7-430E-8419-46DC9BE51607}" type="presOf" srcId="{E9814C02-D640-4135-AAA9-47633B703B33}" destId="{7F6A7032-6259-4BB2-89B4-251657457882}" srcOrd="0" destOrd="0" presId="urn:microsoft.com/office/officeart/2005/8/layout/radial1"/>
    <dgm:cxn modelId="{9AE991C9-8A75-442A-9739-8589A77E70E6}" type="presOf" srcId="{3A5E0079-4340-4910-8893-256BBDE820AB}" destId="{0DBD0D2E-263D-4FF2-84C7-9EB8DF354870}" srcOrd="0" destOrd="0" presId="urn:microsoft.com/office/officeart/2005/8/layout/radial1"/>
    <dgm:cxn modelId="{F7A181FF-CB37-4A7C-A385-048B450D9659}" srcId="{3A5E0079-4340-4910-8893-256BBDE820AB}" destId="{33C33DD9-3336-49C2-AC5C-7C046988EA55}" srcOrd="2" destOrd="0" parTransId="{C8DE888D-E7E9-43C9-8549-ACD657B42D01}" sibTransId="{6968924D-F118-4AE6-B378-09B8E987B858}"/>
    <dgm:cxn modelId="{5EC5AFBF-269F-48FE-A9ED-2BEFAB159B29}" type="presParOf" srcId="{64F616FD-43B8-4AFF-AC54-9A3282BFFA17}" destId="{0DBD0D2E-263D-4FF2-84C7-9EB8DF354870}" srcOrd="0" destOrd="0" presId="urn:microsoft.com/office/officeart/2005/8/layout/radial1"/>
    <dgm:cxn modelId="{8EA48A1B-79C0-4ACE-96AE-F0DAF973C030}" type="presParOf" srcId="{64F616FD-43B8-4AFF-AC54-9A3282BFFA17}" destId="{5F92EA36-2F96-4781-9600-9EB22BDA14AE}" srcOrd="1" destOrd="0" presId="urn:microsoft.com/office/officeart/2005/8/layout/radial1"/>
    <dgm:cxn modelId="{D88CA510-6178-4BE9-8BCD-BD44EE61E51A}" type="presParOf" srcId="{5F92EA36-2F96-4781-9600-9EB22BDA14AE}" destId="{F5E60941-1AEC-489A-B862-4DFDFA62713F}" srcOrd="0" destOrd="0" presId="urn:microsoft.com/office/officeart/2005/8/layout/radial1"/>
    <dgm:cxn modelId="{619B3F5C-1B84-4F36-88E5-6EBD60BF2E90}" type="presParOf" srcId="{64F616FD-43B8-4AFF-AC54-9A3282BFFA17}" destId="{77BFF4EB-289E-417B-842B-A9F77BC9B57B}" srcOrd="2" destOrd="0" presId="urn:microsoft.com/office/officeart/2005/8/layout/radial1"/>
    <dgm:cxn modelId="{3529792E-7821-40EF-9730-C3CF852BBA1B}" type="presParOf" srcId="{64F616FD-43B8-4AFF-AC54-9A3282BFFA17}" destId="{AC821F10-2002-4B05-BEF2-92DE48E4321B}" srcOrd="3" destOrd="0" presId="urn:microsoft.com/office/officeart/2005/8/layout/radial1"/>
    <dgm:cxn modelId="{E0F924B2-1A79-4545-9786-EED7D3AA8D75}" type="presParOf" srcId="{AC821F10-2002-4B05-BEF2-92DE48E4321B}" destId="{37E737F6-E9D0-47BE-861F-7B1BFEEA92DE}" srcOrd="0" destOrd="0" presId="urn:microsoft.com/office/officeart/2005/8/layout/radial1"/>
    <dgm:cxn modelId="{EDBA4DCA-A61D-4903-9506-18CB90E2D466}" type="presParOf" srcId="{64F616FD-43B8-4AFF-AC54-9A3282BFFA17}" destId="{7F6A7032-6259-4BB2-89B4-251657457882}" srcOrd="4" destOrd="0" presId="urn:microsoft.com/office/officeart/2005/8/layout/radial1"/>
    <dgm:cxn modelId="{9F679730-EFB7-47CF-9AF9-D84714D106AD}" type="presParOf" srcId="{64F616FD-43B8-4AFF-AC54-9A3282BFFA17}" destId="{4B83D27C-CBC7-4732-9A6E-9F2E62ECDCC2}" srcOrd="5" destOrd="0" presId="urn:microsoft.com/office/officeart/2005/8/layout/radial1"/>
    <dgm:cxn modelId="{8EAB14B5-2F69-40A4-9CB1-6F5904FE0173}" type="presParOf" srcId="{4B83D27C-CBC7-4732-9A6E-9F2E62ECDCC2}" destId="{6276542C-85F2-461D-8966-8F488E19298F}" srcOrd="0" destOrd="0" presId="urn:microsoft.com/office/officeart/2005/8/layout/radial1"/>
    <dgm:cxn modelId="{216FE7DA-7A97-4278-AF99-4FC526614EF9}" type="presParOf" srcId="{64F616FD-43B8-4AFF-AC54-9A3282BFFA17}" destId="{61D338F1-8542-4C5C-8AB4-970B7232605F}" srcOrd="6" destOrd="0" presId="urn:microsoft.com/office/officeart/2005/8/layout/radial1"/>
    <dgm:cxn modelId="{22FF322A-A1B1-41B7-A836-95346B2C74DF}" type="presParOf" srcId="{64F616FD-43B8-4AFF-AC54-9A3282BFFA17}" destId="{C789668F-88CD-4776-A926-4A91978B2792}" srcOrd="7" destOrd="0" presId="urn:microsoft.com/office/officeart/2005/8/layout/radial1"/>
    <dgm:cxn modelId="{99A84A8C-2004-40D1-8F22-951FEFDE6C47}" type="presParOf" srcId="{C789668F-88CD-4776-A926-4A91978B2792}" destId="{1EF5A9DB-DB1C-453D-8FAB-794DDA70F76F}" srcOrd="0" destOrd="0" presId="urn:microsoft.com/office/officeart/2005/8/layout/radial1"/>
    <dgm:cxn modelId="{87BC567F-1D2E-45D5-BDC4-D1E2550CC745}" type="presParOf" srcId="{64F616FD-43B8-4AFF-AC54-9A3282BFFA17}" destId="{A6D6807D-55B9-49BD-A0CB-67DB338B8021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4B8E88-0CDB-4EFA-B10C-6AD67893FB66}">
      <dsp:nvSpPr>
        <dsp:cNvPr id="0" name=""/>
        <dsp:cNvSpPr/>
      </dsp:nvSpPr>
      <dsp:spPr>
        <a:xfrm>
          <a:off x="2103873" y="0"/>
          <a:ext cx="2238772" cy="1276284"/>
        </a:xfrm>
        <a:prstGeom prst="trapezoid">
          <a:avLst>
            <a:gd name="adj" fmla="val 86841"/>
          </a:avLst>
        </a:prstGeom>
        <a:solidFill>
          <a:srgbClr val="FFCC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b" anchorCtr="0">
          <a:noAutofit/>
        </a:bodyPr>
        <a:lstStyle/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endParaRPr lang="en-US" altLang="zh-TW" sz="1400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endParaRPr lang="en-US" altLang="zh-TW" sz="1400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zh-TW" sz="1400" b="1" kern="1200" baseline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化學防治</a:t>
          </a:r>
        </a:p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4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耕作防治、生物防治</a:t>
          </a:r>
        </a:p>
      </dsp:txBody>
      <dsp:txXfrm>
        <a:off x="2103873" y="0"/>
        <a:ext cx="2238772" cy="1276284"/>
      </dsp:txXfrm>
    </dsp:sp>
    <dsp:sp modelId="{83C86A7C-A266-4C8A-86D5-BB35BB86B785}">
      <dsp:nvSpPr>
        <dsp:cNvPr id="0" name=""/>
        <dsp:cNvSpPr/>
      </dsp:nvSpPr>
      <dsp:spPr>
        <a:xfrm>
          <a:off x="1049361" y="1276284"/>
          <a:ext cx="4347796" cy="1217700"/>
        </a:xfrm>
        <a:prstGeom prst="trapezoid">
          <a:avLst>
            <a:gd name="adj" fmla="val 86841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作物監測、害物監測</a:t>
          </a:r>
          <a:endParaRPr lang="en-US" altLang="zh-TW" sz="18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設定</a:t>
          </a:r>
          <a:r>
            <a:rPr lang="zh-TW" altLang="en-US" sz="1800" b="1" kern="1200" baseline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防治基準</a:t>
          </a:r>
          <a:r>
            <a:rPr lang="en-US" altLang="zh-TW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行動門檻</a:t>
          </a:r>
          <a:r>
            <a:rPr lang="en-US" altLang="zh-TW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18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810226" y="1276284"/>
        <a:ext cx="2826067" cy="1217700"/>
      </dsp:txXfrm>
    </dsp:sp>
    <dsp:sp modelId="{A4BA1108-C67B-49EA-8A53-B8DCDF2F18AC}">
      <dsp:nvSpPr>
        <dsp:cNvPr id="0" name=""/>
        <dsp:cNvSpPr/>
      </dsp:nvSpPr>
      <dsp:spPr>
        <a:xfrm>
          <a:off x="0" y="2493985"/>
          <a:ext cx="6446520" cy="1217700"/>
        </a:xfrm>
        <a:prstGeom prst="trapezoid">
          <a:avLst>
            <a:gd name="adj" fmla="val 86841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田區管理、耕作防治、寄主抗性</a:t>
          </a:r>
          <a:endParaRPr lang="en-US" altLang="zh-TW" sz="1800" b="1" kern="1200" baseline="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0010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 </a:t>
          </a:r>
          <a:r>
            <a:rPr lang="en-US" altLang="zh-TW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保護天敵棲地</a:t>
          </a:r>
          <a:r>
            <a:rPr lang="en-US" altLang="zh-TW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800" b="1" kern="1200" baseline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、物理防治</a:t>
          </a:r>
        </a:p>
      </dsp:txBody>
      <dsp:txXfrm>
        <a:off x="1128140" y="2493985"/>
        <a:ext cx="4190238" cy="12177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D0D2E-263D-4FF2-84C7-9EB8DF354870}">
      <dsp:nvSpPr>
        <dsp:cNvPr id="0" name=""/>
        <dsp:cNvSpPr/>
      </dsp:nvSpPr>
      <dsp:spPr>
        <a:xfrm>
          <a:off x="1846752" y="1495125"/>
          <a:ext cx="1572787" cy="1017435"/>
        </a:xfrm>
        <a:prstGeom prst="ellipse">
          <a:avLst/>
        </a:prstGeom>
        <a:solidFill>
          <a:schemeClr val="bg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秋行軍蟲</a:t>
          </a:r>
          <a:r>
            <a:rPr lang="en-US" altLang="zh-TW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IPM</a:t>
          </a: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整合管理</a:t>
          </a:r>
        </a:p>
      </dsp:txBody>
      <dsp:txXfrm>
        <a:off x="2077081" y="1644125"/>
        <a:ext cx="1112129" cy="719435"/>
      </dsp:txXfrm>
    </dsp:sp>
    <dsp:sp modelId="{5F92EA36-2F96-4781-9600-9EB22BDA14AE}">
      <dsp:nvSpPr>
        <dsp:cNvPr id="0" name=""/>
        <dsp:cNvSpPr/>
      </dsp:nvSpPr>
      <dsp:spPr>
        <a:xfrm rot="16227486">
          <a:off x="2542975" y="1381279"/>
          <a:ext cx="189995" cy="37715"/>
        </a:xfrm>
        <a:custGeom>
          <a:avLst/>
          <a:gdLst/>
          <a:ahLst/>
          <a:cxnLst/>
          <a:rect l="0" t="0" r="0" b="0"/>
          <a:pathLst>
            <a:path>
              <a:moveTo>
                <a:pt x="0" y="18857"/>
              </a:moveTo>
              <a:lnTo>
                <a:pt x="189995" y="188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33223" y="1395387"/>
        <a:ext cx="9499" cy="9499"/>
      </dsp:txXfrm>
    </dsp:sp>
    <dsp:sp modelId="{77BFF4EB-289E-417B-842B-A9F77BC9B57B}">
      <dsp:nvSpPr>
        <dsp:cNvPr id="0" name=""/>
        <dsp:cNvSpPr/>
      </dsp:nvSpPr>
      <dsp:spPr>
        <a:xfrm>
          <a:off x="1569884" y="63287"/>
          <a:ext cx="2147624" cy="1241862"/>
        </a:xfrm>
        <a:prstGeom prst="ellipse">
          <a:avLst/>
        </a:prstGeom>
        <a:solidFill>
          <a:srgbClr val="BF334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生物農藥</a:t>
          </a:r>
          <a:endParaRPr lang="en-US" altLang="zh-TW" sz="16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</a:t>
          </a:r>
        </a:p>
      </dsp:txBody>
      <dsp:txXfrm>
        <a:off x="1884396" y="245153"/>
        <a:ext cx="1518600" cy="878130"/>
      </dsp:txXfrm>
    </dsp:sp>
    <dsp:sp modelId="{AC821F10-2002-4B05-BEF2-92DE48E4321B}">
      <dsp:nvSpPr>
        <dsp:cNvPr id="0" name=""/>
        <dsp:cNvSpPr/>
      </dsp:nvSpPr>
      <dsp:spPr>
        <a:xfrm rot="207598">
          <a:off x="3415893" y="2040070"/>
          <a:ext cx="256681" cy="37715"/>
        </a:xfrm>
        <a:custGeom>
          <a:avLst/>
          <a:gdLst/>
          <a:ahLst/>
          <a:cxnLst/>
          <a:rect l="0" t="0" r="0" b="0"/>
          <a:pathLst>
            <a:path>
              <a:moveTo>
                <a:pt x="0" y="18857"/>
              </a:moveTo>
              <a:lnTo>
                <a:pt x="256681" y="188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537817" y="2052511"/>
        <a:ext cx="12834" cy="12834"/>
      </dsp:txXfrm>
    </dsp:sp>
    <dsp:sp modelId="{7F6A7032-6259-4BB2-89B4-251657457882}">
      <dsp:nvSpPr>
        <dsp:cNvPr id="0" name=""/>
        <dsp:cNvSpPr/>
      </dsp:nvSpPr>
      <dsp:spPr>
        <a:xfrm>
          <a:off x="3670506" y="1405144"/>
          <a:ext cx="1594897" cy="1419267"/>
        </a:xfrm>
        <a:prstGeom prst="ellipse">
          <a:avLst/>
        </a:prstGeom>
        <a:solidFill>
          <a:srgbClr val="F1921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預防措施</a:t>
          </a: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</a:p>
      </dsp:txBody>
      <dsp:txXfrm>
        <a:off x="3904073" y="1612991"/>
        <a:ext cx="1127763" cy="1003573"/>
      </dsp:txXfrm>
    </dsp:sp>
    <dsp:sp modelId="{4B83D27C-CBC7-4732-9A6E-9F2E62ECDCC2}">
      <dsp:nvSpPr>
        <dsp:cNvPr id="0" name=""/>
        <dsp:cNvSpPr/>
      </dsp:nvSpPr>
      <dsp:spPr>
        <a:xfrm rot="5345487">
          <a:off x="2542484" y="2593983"/>
          <a:ext cx="200639" cy="37715"/>
        </a:xfrm>
        <a:custGeom>
          <a:avLst/>
          <a:gdLst/>
          <a:ahLst/>
          <a:cxnLst/>
          <a:rect l="0" t="0" r="0" b="0"/>
          <a:pathLst>
            <a:path>
              <a:moveTo>
                <a:pt x="0" y="18857"/>
              </a:moveTo>
              <a:lnTo>
                <a:pt x="200639" y="188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37787" y="2607824"/>
        <a:ext cx="10031" cy="10031"/>
      </dsp:txXfrm>
    </dsp:sp>
    <dsp:sp modelId="{61D338F1-8542-4C5C-8AB4-970B7232605F}">
      <dsp:nvSpPr>
        <dsp:cNvPr id="0" name=""/>
        <dsp:cNvSpPr/>
      </dsp:nvSpPr>
      <dsp:spPr>
        <a:xfrm>
          <a:off x="1580429" y="2713121"/>
          <a:ext cx="2147624" cy="1241862"/>
        </a:xfrm>
        <a:prstGeom prst="ellipse">
          <a:avLst/>
        </a:prstGeom>
        <a:solidFill>
          <a:srgbClr val="F3D3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發生監測</a:t>
          </a: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性費洛蒙誘捕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田間巡查</a:t>
          </a:r>
        </a:p>
      </dsp:txBody>
      <dsp:txXfrm>
        <a:off x="1894941" y="2894987"/>
        <a:ext cx="1518600" cy="878130"/>
      </dsp:txXfrm>
    </dsp:sp>
    <dsp:sp modelId="{C789668F-88CD-4776-A926-4A91978B2792}">
      <dsp:nvSpPr>
        <dsp:cNvPr id="0" name=""/>
        <dsp:cNvSpPr/>
      </dsp:nvSpPr>
      <dsp:spPr>
        <a:xfrm rot="10702233">
          <a:off x="1596214" y="2010907"/>
          <a:ext cx="251347" cy="37715"/>
        </a:xfrm>
        <a:custGeom>
          <a:avLst/>
          <a:gdLst/>
          <a:ahLst/>
          <a:cxnLst/>
          <a:rect l="0" t="0" r="0" b="0"/>
          <a:pathLst>
            <a:path>
              <a:moveTo>
                <a:pt x="0" y="18857"/>
              </a:moveTo>
              <a:lnTo>
                <a:pt x="251347" y="188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1715604" y="2023481"/>
        <a:ext cx="12567" cy="12567"/>
      </dsp:txXfrm>
    </dsp:sp>
    <dsp:sp modelId="{A6D6807D-55B9-49BD-A0CB-67DB338B8021}">
      <dsp:nvSpPr>
        <dsp:cNvPr id="0" name=""/>
        <dsp:cNvSpPr/>
      </dsp:nvSpPr>
      <dsp:spPr>
        <a:xfrm>
          <a:off x="0" y="1346403"/>
          <a:ext cx="1596673" cy="1419267"/>
        </a:xfrm>
        <a:prstGeom prst="ellipse">
          <a:avLst/>
        </a:prstGeom>
        <a:solidFill>
          <a:srgbClr val="D661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釋放天敵</a:t>
          </a:r>
        </a:p>
      </dsp:txBody>
      <dsp:txXfrm>
        <a:off x="233827" y="1554250"/>
        <a:ext cx="1129019" cy="10035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C5BA48-3A20-4A89-8D6F-347D38C50F1E}" type="datetimeFigureOut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8914E-F27B-4C7A-A962-C29A8DDE985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7417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秋行軍蟲整合性管理策略主要架構分為預防、監測及治療，並以預防為主，治療為輔。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28600" indent="-228600"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預防：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 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田區採收後徹底清園、翻犁、淹水或曝曬，水旱輪作；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 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手動摘除卵塊或初孵化幼蟲，摘除幼蟲時可使用容器套住，避免蟲體隨風擴散；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釋放天敵，並保護天敵棲地。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28600" indent="-228600"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監測：作物苗期時加強田間自主巡查；政府另自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年起即於國內高風險寄主作物田區設置性費洛蒙誘捕器，以監測雄成蟲密度變化，搭配作物栽培期，適時發布預警。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28600" indent="-228600"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治療：使用秋行軍蟲公告緊急防治藥劑，並輪替使用不同作用機制藥劑，施藥時水量要夠，且放慢速度，確保藥劑防治效果。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58914E-F27B-4C7A-A962-C29A8DDE985C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9954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秋行軍蟲為聯合國糧農組織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(FAO) </a:t>
            </a:r>
            <a:r>
              <a:rPr lang="zh-TW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全球預警之重要農業害蟲，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原生於美洲，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年入侵非洲，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年進入印度，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年迅速蔓延至鄰近亞洲地區，北至中國大陸黃河流域及日韓等國，南至中南半島印尼及菲律賓一帶，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109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年更入侵澳洲。其</a:t>
            </a:r>
            <a:r>
              <a:rPr lang="zh-TW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遷移能力強且寄主範圍廣，寄主種類高達353種，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</a:t>
            </a:r>
            <a:r>
              <a:rPr lang="zh-TW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為害玉米、水稻、高粱、棉花、十字花科、葫蘆科、茄科等經濟作物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，但偏好禾本科作物，在國際上主要危害紀錄為玉米</a:t>
            </a:r>
            <a:r>
              <a:rPr lang="zh-TW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108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日我國苗栗縣飛牛牧場發生幼蟲首例，</a:t>
            </a:r>
            <a:r>
              <a:rPr lang="zh-TW" altLang="en-US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目前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全國皆有發生</a:t>
            </a:r>
            <a:r>
              <a:rPr lang="zh-TW" altLang="en-US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已發生寄主植物則有玉米、高粱、百慕達草、薏苡、小米、狼尾草、薑、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落花生、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水稻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、甘藍、芋及紅龍果等</a:t>
            </a:r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13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種寄主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其中玉米及高粱占整體發生面積達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99%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8639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以國內栽培作物相及氣候條件，秋行軍蟲四季都有源源不絕的食物，全年均會發生，且世代重疊。在夏季氣候條件下，一個月就可以完成一世代 ，每隻雌蛾一生可產多個卵塊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可產共約</a:t>
            </a:r>
            <a:r>
              <a:rPr lang="en-US" altLang="zh-TW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2,000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粒卵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，大小數量呈現不規則性，小則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20-30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個卵粒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卵塊；大則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100-200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個卵粒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卵塊。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幼蟲有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齡，剛孵化幼蟲會垂絲隨風分散；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齡以上幼蟲具有領域性，見到彼此會互殘，因此在田間發現的情形多為一植株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1~2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隻；終齡幼蟲多數會落於土裡化蛹。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06" marR="0" lvl="0" indent="-285706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因該蟲生殖力強、生活史短、寄主範圍廣等生態特性，及具有長距離遷飛之能力，一旦入侵則無法根除，目前國際間並無成功撲滅之案例，均採行整合性管理。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8639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4113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秋行軍蟲傳入後</a:t>
            </a:r>
            <a:r>
              <a:rPr lang="zh-TW" altLang="zh-TW" sz="12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2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農業部</a:t>
            </a:r>
            <a:r>
              <a:rPr lang="zh-TW" altLang="zh-TW" sz="12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災害防救法成立秋行軍蟲災害緊急應變小組，依疫情現況召開災害防救會議，將緊急防疫策略分為三個階段：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未發現成蟲前，採植株掩埋或焚燒銷毀措施；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發現本地世代發育成蟲，採強制施藥措施；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(3)</a:t>
            </a:r>
            <a:r>
              <a:rPr lang="zh-TW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視藥效評估、整合性防治技術開發及農民教育訓練普及程度，調整為農民自主管</a:t>
            </a:r>
            <a:r>
              <a:rPr lang="zh-TW" altLang="en-US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理。</a:t>
            </a:r>
            <a:endParaRPr lang="en-US" altLang="zh-TW" sz="12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依據秋行軍蟲生物特性及全球疫情現況，國內已不可能將其完全撲滅，且病蟲害整合性管理之核心理念是利用多元防治方法，例如預防、監測</a:t>
            </a:r>
            <a:r>
              <a:rPr lang="zh-TW" altLang="en-US" sz="12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及治療等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策略，將其族群數量控制在經濟危害水準之下，使農民所投入之防治成本符合經濟效益，亦可兼顧環境友善及生態平衡。另為因應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110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年乾旱以致部分地區第一期稻作休耕，為避免休耕地疏於管理，或因轉種植其他雜糧或綠肥作物導致秋行軍蟲發生蔓延，以及降低防疫策略調整後所可能產生之影響。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110</a:t>
            </a:r>
            <a:r>
              <a:rPr lang="zh-TW" altLang="en-US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12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秋行軍蟲災害防救第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次會議，專家學者及各地方政府疫情監控處理小組討論並決議，第三階段初期規劃有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個月過渡期，過渡期間（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日至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日）鼓勵使用多元防治方法，政府持續補助藥劑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次，不再補助施藥工資，並加強辦理農民教育宣導及高風險田區監測調查。</a:t>
            </a:r>
            <a:endParaRPr lang="en-US" altLang="zh-TW" sz="12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日起正式進入第三階段由農民自主管理，但政府仍將持續監測並適時預警，提醒農民注意防治。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594F4B-BB73-459D-8662-492C04B4E8A9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30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IPM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利用多元防治方法控制害蟲族群，使其維持於可接受的經濟危害水準之下，並配合正確與合理的農藥使用，達到生產高品質農產品，且兼顧農產品安全與環境保護之作物管理方法。藉由問題診斷、處方使用到監測預防，一系列完整對策，作物生育過程中提供有效、良好的保護，並且讓農民確切了解自身耕作環境、作物生育狀態，結合正確用藥觀念，病蟲害問題，不是只有噴灑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化學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農藥解決。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IPM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，讓更多農民在病蟲害發生時，從更多面向來探討成因，並給予最適合的解決方針。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主要把握三原則：第一，學習容忍不影響市場價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格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的損失；第二，多使用耕作、物理、生物防治；最後，</a:t>
            </a:r>
            <a:r>
              <a:rPr lang="zh-TW" altLang="en-US" sz="12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依據防治基準啟動藥劑防治，</a:t>
            </a:r>
            <a:r>
              <a:rPr lang="zh-TW" altLang="zh-TW" sz="1200" b="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迫不得已必須使用</a:t>
            </a:r>
            <a:r>
              <a:rPr lang="zh-TW" altLang="en-US" sz="1200" b="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化學</a:t>
            </a:r>
            <a:r>
              <a:rPr lang="zh-TW" altLang="zh-TW" sz="1200" b="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農藥時，選擇對害蟲影響大，對人類及環境影響小的藥劑種類。</a:t>
            </a:r>
            <a:endParaRPr lang="en-US" altLang="zh-TW" sz="1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同時提醒大家，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IPM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並非一套固定系統，而是需要因應不同狀況給予最適化方法。當栽培條件不同，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IPM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就要跟著調整，並非一成不變。</a:t>
            </a:r>
            <a:r>
              <a:rPr lang="en-US" altLang="zh-TW" dirty="0"/>
              <a:t>	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7609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秋行軍蟲在美洲發生已數百年，依據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FAO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的研究顯示，因秋行軍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蟲已具抗藥性，因此害蟲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整合性管理策略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(IPM)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為最佳解決方案。</a:t>
            </a:r>
            <a:r>
              <a:rPr lang="zh-TW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防治秋行軍蟲可使用的方式包括：前期作收成後，</a:t>
            </a:r>
            <a:r>
              <a:rPr lang="zh-TW" altLang="en-US" sz="1200" u="none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徹底清園清除田區殘</a:t>
            </a:r>
            <a:r>
              <a:rPr lang="zh-TW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株；水旱輪作；田區翻耕後淹水或曝曬，破壞土壤中殘存蟲蛹，降低下一期作蟲源；從苗期開始，即應定期目視巡查田區作物，葉片發現可疑卵塊或初孵化幼蟲請手動摘除，並於</a:t>
            </a:r>
            <a:r>
              <a:rPr lang="zh-TW" alt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接獲農業部發布</a:t>
            </a:r>
            <a:r>
              <a:rPr lang="zh-TW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秋行軍蟲預警消息時，主動加強巡查工作，巡查結果若顯示植株受害率達防治基準，則施用藥劑防治。目前秋行軍蟲可用天敵之田間防治技術仍在持續調整精進，經初步試驗結果，赤眼卵寄生蜂為未來具</a:t>
            </a:r>
            <a:r>
              <a:rPr lang="zh-TW" alt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潛力之</a:t>
            </a:r>
            <a:r>
              <a:rPr lang="zh-TW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天敵昆蟲，現階段正進行防治效力試驗及建立供應鏈，確認釋放技術及防治效果後，將提供防治技術推廣農民使用。</a:t>
            </a:r>
            <a:endParaRPr lang="en-US" altLang="zh-TW" sz="1200" u="non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其中最重要的就是平日的巡查工作，其用意在於早期發現，及早應變，若等到</a:t>
            </a:r>
            <a:r>
              <a:rPr lang="en-US" altLang="zh-TW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齡以上幼蟲蛀食至生長點時，就已經造成實質</a:t>
            </a:r>
            <a:r>
              <a:rPr lang="zh-TW" alt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損失。</a:t>
            </a:r>
            <a:endParaRPr lang="en-US" altLang="zh-TW" sz="12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0777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據國際疫情資料顯示，秋行軍蟲食量大，嚴重發生時可造成作物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平均</a:t>
            </a:r>
            <a:r>
              <a:rPr lang="en-US" altLang="zh-TW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成的經濟損失，為了農友們的生計，早期發現並即時防治是很重要的事，</a:t>
            </a:r>
            <a:r>
              <a:rPr lang="zh-TW" altLang="en-US" u="none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目前發現秋行軍蟲最有效的方法就是加強田間巡查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，特別是新植田區，以免造成血本無歸。</a:t>
            </a:r>
            <a:endParaRPr lang="en-US" altLang="zh-TW" u="none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農友們執行田間巡查時，可先站在田埂或田區外圍，快速掃視田區植株一遍，選取葉片看起來花花的，類似被蟲體取食為害過的地方</a:t>
            </a:r>
            <a:r>
              <a:rPr lang="en-US" altLang="zh-TW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初齡幼蟲造成窗格紋食痕的圖片</a:t>
            </a:r>
            <a:r>
              <a:rPr lang="en-US" altLang="zh-TW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，任選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3-5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從頭走到尾，每行皆須貫穿田區，觀察植株是否有以下圖片之危害狀，特別是生長點被吃過，周圍有大量蟲糞者，就是秋行軍蟲典型危害狀。另外，可找尋葉面上是否有附有鱗毛的卵塊，如果看到請用袋子或容器盛著小心摘除，避免孵化出來的幼蟲隨風飄散，造成更大面積擴散為害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國內田間也常見秋行軍蟲與斜紋夜蛾、祕夜蛾幼蟲共同為害，三種幼蟲的外部形態相近，初齡幼蟲為害狀也類似，極容易認錯，主要的辨識重點請看幼蟲背部，秋行軍蟲幼蟲每段體節上有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黑點，呈梯形分布，近末節則呈矩形。此外，三者取食部位及危害狀不同，秋行軍蟲喜歡吃植株中心、生長點；斜紋夜蛾會躲在葉鞘；祕夜蛾則愛吃葉緣。另，斜紋夜蛾卵塊鱗毛多，秋行軍蟲相對較少，多數情況下可看到卵粒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06" indent="-285706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531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這裡，我們針對國內已確診秋行軍蟲為害的玉米及高粱為例，盤點作物生長期，訂定可採行的防治策略，提供農民參採。</a:t>
            </a:r>
            <a:r>
              <a:rPr lang="zh-TW" altLang="en-US" sz="1200" b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防治基準為啟動藥劑防治之依據，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玉米及高粱植株不同時期受害率計算方式，則是以目視巡查時，每一百棵植株中，觀察到的受害植株比率計算，例如目視巡查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100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棵玉米幼苗，有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棵苗受秋行軍蟲為害，受害率則為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15/100 x 100% =15 %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，已達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10 %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以上，須採行藥劑防治。不同生長期對蟲害之容忍度不同，所以防治基準也有所不同。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58354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需要施藥進行防治時，要特別注意輪替使用不同作用機制的藥劑，避免產生抗藥性，並遵守安全採收期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87914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最後，以玉米為例，來說明藥劑輪替使用原則。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假設，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3/1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巡查玉米新植田區時，發現葉片被嚴重啃食成窗格紋狀，葉片上亦發現初齡鱗翅目幼蟲，田間幼苗受害率已達防治基準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10%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，決定採行噴藥措施。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先決定藥劑種類，如這裡選擇三種不同作用機制藥劑，分別是賜諾特、剋安勃及諾伐隆。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3/1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第一次施藥，依賜諾特的使用方法，要連續噴二次，每次間隔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天，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施藥時務必放慢速度，確認藥劑有到達植株。如果在幼苗期、幼穗期或輪生初期，使用大型機具施藥，要調整噴嘴口對準植株，且不可噴出霧狀，機具行走速度要慢，以確保藥劑到達幼蟲躲藏的植株部位。</a:t>
            </a:r>
            <a:endParaRPr lang="en-US" altLang="zh-TW" u="none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TW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3/11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目視巡查結果，植株生長期已到輪生初期，受害率仍高於</a:t>
            </a:r>
            <a:r>
              <a:rPr lang="en-US" altLang="zh-TW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10%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，達防治基準，持續施用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賜諾特防治。</a:t>
            </a:r>
            <a:endParaRPr lang="en-US" altLang="zh-TW" u="none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3/21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再次</a:t>
            </a:r>
            <a:r>
              <a:rPr lang="zh-TW" altLang="en-US" u="none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目視巡查，植株生長期已到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輪生中期，若兩次施藥後已達治療效果，此時巡查植株受害率未達防治基準，可不用再噴，維持定期巡查的方式注意田間狀況；後續植株生長期至輪生後期時，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受害率達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20%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才須施藥防治，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若達防治基準，則改施用剋安勃。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天後目視巡查，確認田間植株受害率，因植株生長期已到果實期，受害率若仍達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10%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以上，則改用安全採收期較短的諾伐隆防治，避免採收後期農藥殘留。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127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EC6C-6160-47F4-8041-221E39A148C4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7854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86FFC-75F1-4180-A59C-C8187E291D63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366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D281D-AB73-4C31-9909-BCC2F13DEA58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318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20B16-456B-4E00-9750-DBF5B6CBE8E4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515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BC4A1-3B5C-43CC-8AF1-6A7F6D5C8BC2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2836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5649-3E8F-435D-9ADC-F2A1E2774A30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1850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870A-2BA2-475A-B56D-7858975020A2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1825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878-F786-4222-B2E4-995D63F4C2FA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8108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57130-9E85-41FD-8FA2-0FB17724A99F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0145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1969-342F-43C7-A6CB-ADEBD25AB1B8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3548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F8F5C-1347-4FF2-A47E-22D957B314D7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7611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35800" y="6519863"/>
            <a:ext cx="2057400" cy="365125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7826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0D52E-0D82-4C45-9917-EF79D6B63A83}" type="datetime1">
              <a:rPr lang="zh-TW" altLang="en-US" smtClean="0"/>
              <a:pPr/>
              <a:t>2023/8/2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947A3-210E-4EB7-BAF7-E4B5BD6DDD7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3904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esticide.aphia.gov.tw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143000" y="672674"/>
            <a:ext cx="6858000" cy="1507335"/>
          </a:xfrm>
        </p:spPr>
        <p:txBody>
          <a:bodyPr>
            <a:normAutofit fontScale="90000"/>
          </a:bodyPr>
          <a:lstStyle/>
          <a:p>
            <a:pPr>
              <a:lnSpc>
                <a:spcPts val="5625"/>
              </a:lnSpc>
            </a:pP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秋行軍蟲整合性管理</a:t>
            </a:r>
            <a:r>
              <a:rPr lang="en-US" altLang="zh-TW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預防、監測、治療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D7475DF9-4D74-40DE-8106-EB6E1B4CD4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7" y="2776579"/>
            <a:ext cx="2719611" cy="1811941"/>
          </a:xfrm>
          <a:prstGeom prst="rect">
            <a:avLst/>
          </a:prstGeom>
          <a:ln>
            <a:noFill/>
          </a:ln>
          <a:effectLst>
            <a:softEdge rad="0"/>
          </a:effectLst>
        </p:spPr>
      </p:pic>
      <p:pic>
        <p:nvPicPr>
          <p:cNvPr id="6" name="Picture 3" descr="D:\weioy\Desktop\秋行軍蟲\誘蟲器照片\圖2、近期誘捕到的秋行軍蟲雄成蟲數明顯增加.jpeg"/>
          <p:cNvPicPr>
            <a:picLocks noChangeAspect="1" noChangeArrowheads="1"/>
          </p:cNvPicPr>
          <p:nvPr/>
        </p:nvPicPr>
        <p:blipFill rotWithShape="1">
          <a:blip r:embed="rId4" cstate="print"/>
          <a:srcRect t="5493" r="3230"/>
          <a:stretch/>
        </p:blipFill>
        <p:spPr bwMode="auto">
          <a:xfrm>
            <a:off x="3251207" y="4723374"/>
            <a:ext cx="2735012" cy="1811941"/>
          </a:xfrm>
          <a:prstGeom prst="rect">
            <a:avLst/>
          </a:prstGeom>
          <a:noFill/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0145" y="2776579"/>
            <a:ext cx="2717910" cy="1811940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/>
          <a:srcRect t="16681" b="8984"/>
          <a:stretch/>
        </p:blipFill>
        <p:spPr bwMode="auto">
          <a:xfrm>
            <a:off x="6155546" y="4723373"/>
            <a:ext cx="2714057" cy="181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圖片 9" descr="D:\txy\LiveMail\WLMDSS.tmp\WLMEC2.tmp\IMG_348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2" t="4809" r="12011" b="457"/>
          <a:stretch/>
        </p:blipFill>
        <p:spPr bwMode="auto">
          <a:xfrm rot="5400000">
            <a:off x="732635" y="4186071"/>
            <a:ext cx="1811941" cy="28865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8" cstate="print"/>
          <a:srcRect l="21461" t="21914" r="47435" b="46402"/>
          <a:stretch/>
        </p:blipFill>
        <p:spPr>
          <a:xfrm>
            <a:off x="195331" y="2776580"/>
            <a:ext cx="2886549" cy="1811940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="" xmlns:a16="http://schemas.microsoft.com/office/drawing/2014/main" id="{509EAB50-0540-456A-94CE-DE3493E1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71019" y="6470652"/>
            <a:ext cx="2057400" cy="365125"/>
          </a:xfrm>
        </p:spPr>
        <p:txBody>
          <a:bodyPr/>
          <a:lstStyle/>
          <a:p>
            <a:fld id="{184947A3-210E-4EB7-BAF7-E4B5BD6DDD7E}" type="slidenum">
              <a:rPr lang="zh-TW" altLang="en-US" smtClean="0"/>
              <a:pPr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69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79"/>
          <p:cNvSpPr>
            <a:spLocks noChangeArrowheads="1"/>
          </p:cNvSpPr>
          <p:nvPr/>
        </p:nvSpPr>
        <p:spPr bwMode="auto">
          <a:xfrm>
            <a:off x="0" y="26986"/>
            <a:ext cx="2706980" cy="454802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2700"/>
              </a:lnSpc>
            </a:pPr>
            <a:r>
              <a:rPr kumimoji="0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！認識秋行軍蟲 ！</a:t>
            </a:r>
            <a:endParaRPr kumimoji="0"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7957" y="5305896"/>
            <a:ext cx="8068085" cy="1541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700"/>
              </a:lnSpc>
              <a:spcBef>
                <a:spcPts val="450"/>
              </a:spcBef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我國新入侵重要害蟲</a:t>
            </a:r>
            <a:r>
              <a:rPr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文獻紀載其寄主植物多達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353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lnSpc>
                <a:spcPts val="2700"/>
              </a:lnSpc>
              <a:spcBef>
                <a:spcPts val="450"/>
              </a:spcBef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國內已紀錄發生在</a:t>
            </a:r>
            <a:r>
              <a:rPr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玉米、高粱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、百慕達草、薏苡、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小米、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狼尾草、薑、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落花生、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水稻、番石榴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、甘藍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、芋及紅龍果等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寄主植物，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又以玉米及高粱為主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投影片編號版面配置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2</a:t>
            </a:fld>
            <a:endParaRPr lang="zh-TW" altLang="en-US" dirty="0"/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C41FF7B2-4EB8-438F-9F19-EF4A5B17A1B0}"/>
              </a:ext>
            </a:extLst>
          </p:cNvPr>
          <p:cNvSpPr/>
          <p:nvPr/>
        </p:nvSpPr>
        <p:spPr>
          <a:xfrm>
            <a:off x="1206500" y="488872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/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秋行軍蟲國際疫情現況及寄主範圍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2" y="1172958"/>
            <a:ext cx="8987973" cy="403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65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10181" y="1894038"/>
            <a:ext cx="3861223" cy="3373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700"/>
              </a:lnSpc>
              <a:spcBef>
                <a:spcPts val="450"/>
              </a:spcBef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一生經歷卵、幼蟲、蛹及成蟲等階段，雌雄成體外觀不同。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lnSpc>
                <a:spcPts val="2700"/>
              </a:lnSpc>
              <a:spcBef>
                <a:spcPts val="450"/>
              </a:spcBef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生活史短，一年可發生多個世代，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夏季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個月即可完成世代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lnSpc>
                <a:spcPts val="2700"/>
              </a:lnSpc>
              <a:spcBef>
                <a:spcPts val="450"/>
              </a:spcBef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生殖力強，每隻雌蛾一生可產多個卵塊，約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2,000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粒卵。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lnSpc>
                <a:spcPts val="2700"/>
              </a:lnSpc>
              <a:spcBef>
                <a:spcPts val="450"/>
              </a:spcBef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幼蟲偏好取食植物幼嫩部位及生長點，嚴重為害可造成植株死亡。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投影片編號版面配置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grpSp>
        <p:nvGrpSpPr>
          <p:cNvPr id="32" name="群組 31">
            <a:extLst>
              <a:ext uri="{FF2B5EF4-FFF2-40B4-BE49-F238E27FC236}">
                <a16:creationId xmlns="" xmlns:a16="http://schemas.microsoft.com/office/drawing/2014/main" id="{D2538257-EE36-4C59-8271-2E328053E801}"/>
              </a:ext>
            </a:extLst>
          </p:cNvPr>
          <p:cNvGrpSpPr/>
          <p:nvPr/>
        </p:nvGrpSpPr>
        <p:grpSpPr>
          <a:xfrm>
            <a:off x="4238941" y="1842115"/>
            <a:ext cx="4780599" cy="3811497"/>
            <a:chOff x="4238941" y="1842115"/>
            <a:chExt cx="4780599" cy="3811497"/>
          </a:xfrm>
        </p:grpSpPr>
        <p:sp>
          <p:nvSpPr>
            <p:cNvPr id="22" name="矩形 21"/>
            <p:cNvSpPr/>
            <p:nvPr/>
          </p:nvSpPr>
          <p:spPr>
            <a:xfrm>
              <a:off x="5826091" y="3988467"/>
              <a:ext cx="1479551" cy="491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600"/>
                </a:lnSpc>
                <a:spcBef>
                  <a:spcPts val="900"/>
                </a:spcBef>
              </a:pPr>
              <a:r>
                <a:rPr lang="zh-TW" altLang="en-US" b="1" kern="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 panose="020F0502020204030204" pitchFamily="34" charset="0"/>
                </a:rPr>
                <a:t>夏季</a:t>
              </a:r>
              <a:r>
                <a:rPr lang="zh-TW" altLang="zh-TW" b="1" kern="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 panose="020F0502020204030204" pitchFamily="34" charset="0"/>
                </a:rPr>
                <a:t>生</a:t>
              </a:r>
              <a:r>
                <a:rPr lang="zh-TW" altLang="en-US" b="1" kern="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 panose="020F0502020204030204" pitchFamily="34" charset="0"/>
                </a:rPr>
                <a:t>活史</a:t>
              </a:r>
              <a:endParaRPr lang="zh-TW" altLang="zh-TW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grpSp>
          <p:nvGrpSpPr>
            <p:cNvPr id="3" name="群組 2">
              <a:extLst>
                <a:ext uri="{FF2B5EF4-FFF2-40B4-BE49-F238E27FC236}">
                  <a16:creationId xmlns="" xmlns:a16="http://schemas.microsoft.com/office/drawing/2014/main" id="{CB8C75BE-4942-4963-B5FD-077FFC9DF1D1}"/>
                </a:ext>
              </a:extLst>
            </p:cNvPr>
            <p:cNvGrpSpPr/>
            <p:nvPr/>
          </p:nvGrpSpPr>
          <p:grpSpPr>
            <a:xfrm>
              <a:off x="4238941" y="1842115"/>
              <a:ext cx="4780599" cy="3811497"/>
              <a:chOff x="4254536" y="2023933"/>
              <a:chExt cx="4780599" cy="3811497"/>
            </a:xfrm>
          </p:grpSpPr>
          <p:sp>
            <p:nvSpPr>
              <p:cNvPr id="10" name="向右箭號 9"/>
              <p:cNvSpPr/>
              <p:nvPr/>
            </p:nvSpPr>
            <p:spPr>
              <a:xfrm rot="6099692">
                <a:off x="8082417" y="3662667"/>
                <a:ext cx="216000" cy="178013"/>
              </a:xfrm>
              <a:prstGeom prst="rightArrow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350"/>
              </a:p>
            </p:txBody>
          </p:sp>
          <p:grpSp>
            <p:nvGrpSpPr>
              <p:cNvPr id="2" name="群組 1">
                <a:extLst>
                  <a:ext uri="{FF2B5EF4-FFF2-40B4-BE49-F238E27FC236}">
                    <a16:creationId xmlns="" xmlns:a16="http://schemas.microsoft.com/office/drawing/2014/main" id="{6CD11016-0D3F-4125-BBBB-ED0E07B6A0E8}"/>
                  </a:ext>
                </a:extLst>
              </p:cNvPr>
              <p:cNvGrpSpPr/>
              <p:nvPr/>
            </p:nvGrpSpPr>
            <p:grpSpPr>
              <a:xfrm>
                <a:off x="4254536" y="2023933"/>
                <a:ext cx="4780599" cy="3811497"/>
                <a:chOff x="4230255" y="1811282"/>
                <a:chExt cx="4780599" cy="3811497"/>
              </a:xfrm>
            </p:grpSpPr>
            <p:pic>
              <p:nvPicPr>
                <p:cNvPr id="4" name="圖片 3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9405" t="5836" r="19391" b="12901"/>
                <a:stretch/>
              </p:blipFill>
              <p:spPr>
                <a:xfrm>
                  <a:off x="5947305" y="1869955"/>
                  <a:ext cx="1154431" cy="1140164"/>
                </a:xfrm>
                <a:prstGeom prst="ellipse">
                  <a:avLst/>
                </a:prstGeom>
                <a:ln w="3175" cap="rnd">
                  <a:solidFill>
                    <a:srgbClr val="333333"/>
                  </a:solidFill>
                </a:ln>
                <a:effectLst>
                  <a:outerShdw blurRad="381000" dist="292100" dir="5400000" sx="-80000" sy="-18000" rotWithShape="0">
                    <a:srgbClr val="000000">
                      <a:alpha val="22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3000000"/>
                  </a:lightRig>
                </a:scene3d>
                <a:sp3d contourW="7620">
                  <a:bevelT w="95250" h="31750"/>
                  <a:contourClr>
                    <a:srgbClr val="333333"/>
                  </a:contourClr>
                </a:sp3d>
              </p:spPr>
            </p:pic>
            <p:pic>
              <p:nvPicPr>
                <p:cNvPr id="5" name="圖片 4"/>
                <p:cNvPicPr>
                  <a:picLocks noChangeAspect="1"/>
                </p:cNvPicPr>
                <p:nvPr/>
              </p:nvPicPr>
              <p:blipFill rotWithShape="1">
                <a:blip r:embed="rId4" cstate="print"/>
                <a:srcRect l="10891" t="19050" r="18278" b="10686"/>
                <a:stretch/>
              </p:blipFill>
              <p:spPr>
                <a:xfrm>
                  <a:off x="7487629" y="3808938"/>
                  <a:ext cx="1181099" cy="1121624"/>
                </a:xfrm>
                <a:prstGeom prst="ellipse">
                  <a:avLst/>
                </a:prstGeom>
                <a:ln w="3175" cap="rnd">
                  <a:solidFill>
                    <a:srgbClr val="333333"/>
                  </a:solidFill>
                </a:ln>
                <a:effectLst>
                  <a:outerShdw blurRad="381000" dist="292100" dir="5400000" sx="-80000" sy="-18000" rotWithShape="0">
                    <a:srgbClr val="000000">
                      <a:alpha val="22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3000000"/>
                  </a:lightRig>
                </a:scene3d>
                <a:sp3d contourW="7620">
                  <a:bevelT w="95250" h="31750"/>
                  <a:contourClr>
                    <a:srgbClr val="333333"/>
                  </a:contourClr>
                </a:sp3d>
              </p:spPr>
            </p:pic>
            <p:pic>
              <p:nvPicPr>
                <p:cNvPr id="6" name="Picture 12" descr="1560756182837"/>
                <p:cNvPicPr>
                  <a:picLocks noChangeAspect="1" noChangeArrowheads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3381" t="11391" r="20457" b="19093"/>
                <a:stretch/>
              </p:blipFill>
              <p:spPr bwMode="auto">
                <a:xfrm>
                  <a:off x="4306523" y="3783058"/>
                  <a:ext cx="1130130" cy="1107242"/>
                </a:xfrm>
                <a:prstGeom prst="ellipse">
                  <a:avLst/>
                </a:prstGeom>
                <a:ln w="3175" cap="rnd">
                  <a:solidFill>
                    <a:srgbClr val="333333"/>
                  </a:solidFill>
                </a:ln>
                <a:effectLst>
                  <a:outerShdw blurRad="381000" dist="292100" dir="5400000" sx="-80000" sy="-18000" rotWithShape="0">
                    <a:srgbClr val="000000">
                      <a:alpha val="22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3000000"/>
                  </a:lightRig>
                </a:scene3d>
                <a:sp3d contourW="7620">
                  <a:bevelT w="95250" h="31750"/>
                  <a:contourClr>
                    <a:srgbClr val="333333"/>
                  </a:contourClr>
                </a:sp3d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7" name="文字方塊 6"/>
                <p:cNvSpPr txBox="1"/>
                <p:nvPr/>
              </p:nvSpPr>
              <p:spPr>
                <a:xfrm>
                  <a:off x="4603467" y="3100467"/>
                  <a:ext cx="4407387" cy="3000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35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卵                               初齡幼蟲                        終齡幼蟲</a:t>
                  </a:r>
                </a:p>
              </p:txBody>
            </p:sp>
            <p:sp>
              <p:nvSpPr>
                <p:cNvPr id="8" name="向右箭號 7"/>
                <p:cNvSpPr/>
                <p:nvPr/>
              </p:nvSpPr>
              <p:spPr>
                <a:xfrm>
                  <a:off x="5492234" y="2333454"/>
                  <a:ext cx="298451" cy="178013"/>
                </a:xfrm>
                <a:prstGeom prst="rightArrow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350"/>
                </a:p>
              </p:txBody>
            </p:sp>
            <p:sp>
              <p:nvSpPr>
                <p:cNvPr id="9" name="向右箭號 8"/>
                <p:cNvSpPr/>
                <p:nvPr/>
              </p:nvSpPr>
              <p:spPr>
                <a:xfrm>
                  <a:off x="7188183" y="2333454"/>
                  <a:ext cx="298451" cy="178013"/>
                </a:xfrm>
                <a:prstGeom prst="rightArrow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350"/>
                </a:p>
              </p:txBody>
            </p:sp>
            <p:sp>
              <p:nvSpPr>
                <p:cNvPr id="11" name="向右箭號 10"/>
                <p:cNvSpPr/>
                <p:nvPr/>
              </p:nvSpPr>
              <p:spPr>
                <a:xfrm rot="14918701">
                  <a:off x="4713019" y="3393875"/>
                  <a:ext cx="216000" cy="178200"/>
                </a:xfrm>
                <a:prstGeom prst="rightArrow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350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5303083" y="1848458"/>
                  <a:ext cx="684803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TW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2-4</a:t>
                  </a:r>
                  <a:r>
                    <a:rPr lang="zh-TW" altLang="en-US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日</a:t>
                  </a:r>
                  <a:endParaRPr lang="en-US" altLang="zh-TW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pic>
              <p:nvPicPr>
                <p:cNvPr id="13" name="圖片 12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847" t="24497" r="847" b="31898"/>
                <a:stretch/>
              </p:blipFill>
              <p:spPr>
                <a:xfrm>
                  <a:off x="7640119" y="1852760"/>
                  <a:ext cx="1234631" cy="1139400"/>
                </a:xfrm>
                <a:prstGeom prst="ellipse">
                  <a:avLst/>
                </a:prstGeom>
                <a:ln w="3175" cap="rnd">
                  <a:solidFill>
                    <a:srgbClr val="333333"/>
                  </a:solidFill>
                </a:ln>
                <a:effectLst>
                  <a:outerShdw blurRad="381000" dist="292100" dir="5400000" sx="-80000" sy="-18000" rotWithShape="0">
                    <a:srgbClr val="000000">
                      <a:alpha val="22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3000000"/>
                  </a:lightRig>
                </a:scene3d>
                <a:sp3d contourW="7620">
                  <a:bevelT w="95250" h="31750"/>
                  <a:contourClr>
                    <a:srgbClr val="333333"/>
                  </a:contourClr>
                </a:sp3d>
              </p:spPr>
            </p:pic>
            <p:sp>
              <p:nvSpPr>
                <p:cNvPr id="14" name="矩形 13"/>
                <p:cNvSpPr/>
                <p:nvPr/>
              </p:nvSpPr>
              <p:spPr>
                <a:xfrm>
                  <a:off x="6154606" y="2784410"/>
                  <a:ext cx="790601" cy="2308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TW" altLang="en-US" sz="900" dirty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魏嬗如 提供</a:t>
                  </a:r>
                  <a:endParaRPr lang="en-US" altLang="zh-TW" sz="9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7691553" y="4633685"/>
                  <a:ext cx="790601" cy="2308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TW" altLang="en-US" sz="9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魏嬗如 提供</a:t>
                  </a:r>
                  <a:endParaRPr lang="en-US" altLang="zh-TW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6812156" y="1811282"/>
                  <a:ext cx="1095889" cy="3231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TW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14-21</a:t>
                  </a:r>
                  <a:r>
                    <a:rPr lang="zh-TW" altLang="en-US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日</a:t>
                  </a:r>
                  <a:endParaRPr lang="en-US" altLang="zh-TW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6151399" y="4825136"/>
                  <a:ext cx="797013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TW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7-10</a:t>
                  </a:r>
                  <a:r>
                    <a:rPr lang="zh-TW" altLang="en-US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日</a:t>
                  </a:r>
                  <a:endParaRPr lang="en-US" altLang="zh-TW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18" name="文字方塊 10"/>
                <p:cNvSpPr txBox="1">
                  <a:spLocks noChangeArrowheads="1"/>
                </p:cNvSpPr>
                <p:nvPr/>
              </p:nvSpPr>
              <p:spPr bwMode="auto">
                <a:xfrm>
                  <a:off x="5458197" y="3392436"/>
                  <a:ext cx="2422018" cy="2308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新細明體" panose="02020500000000000000" pitchFamily="18" charset="-12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TW" altLang="en-US" sz="9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幼蟲期</a:t>
                  </a:r>
                  <a:r>
                    <a:rPr lang="en-US" altLang="zh-TW" sz="9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1-6</a:t>
                  </a:r>
                  <a:r>
                    <a:rPr lang="zh-TW" altLang="en-US" sz="9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齡，</a:t>
                  </a:r>
                  <a:r>
                    <a:rPr lang="en-US" altLang="zh-TW" sz="9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4</a:t>
                  </a:r>
                  <a:r>
                    <a:rPr lang="zh-TW" altLang="en-US" sz="9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齡以上幼蟲明顯具有領域性</a:t>
                  </a:r>
                </a:p>
              </p:txBody>
            </p:sp>
            <p:sp>
              <p:nvSpPr>
                <p:cNvPr id="19" name="文字方塊 18"/>
                <p:cNvSpPr txBox="1"/>
                <p:nvPr/>
              </p:nvSpPr>
              <p:spPr>
                <a:xfrm>
                  <a:off x="7905289" y="5018133"/>
                  <a:ext cx="363130" cy="3000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35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蛹</a:t>
                  </a:r>
                </a:p>
              </p:txBody>
            </p:sp>
            <p:sp>
              <p:nvSpPr>
                <p:cNvPr id="20" name="文字方塊 19"/>
                <p:cNvSpPr txBox="1"/>
                <p:nvPr/>
              </p:nvSpPr>
              <p:spPr>
                <a:xfrm>
                  <a:off x="4629633" y="5002590"/>
                  <a:ext cx="579441" cy="30008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350" b="1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成蟲</a:t>
                  </a:r>
                </a:p>
              </p:txBody>
            </p:sp>
            <p:sp>
              <p:nvSpPr>
                <p:cNvPr id="21" name="向右箭號 20"/>
                <p:cNvSpPr/>
                <p:nvPr/>
              </p:nvSpPr>
              <p:spPr>
                <a:xfrm rot="10800000">
                  <a:off x="5612182" y="5085505"/>
                  <a:ext cx="1890000" cy="178013"/>
                </a:xfrm>
                <a:prstGeom prst="rightArrow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350"/>
                </a:p>
              </p:txBody>
            </p:sp>
            <p:sp>
              <p:nvSpPr>
                <p:cNvPr id="26" name="矩形 25"/>
                <p:cNvSpPr/>
                <p:nvPr/>
              </p:nvSpPr>
              <p:spPr>
                <a:xfrm>
                  <a:off x="4241293" y="5299614"/>
                  <a:ext cx="1370888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TW" altLang="en-US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平均壽命</a:t>
                  </a:r>
                  <a:r>
                    <a:rPr lang="en-US" altLang="zh-TW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10</a:t>
                  </a:r>
                  <a:r>
                    <a:rPr lang="zh-TW" altLang="en-US" sz="1500" dirty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日</a:t>
                  </a:r>
                  <a:endParaRPr lang="en-US" altLang="zh-TW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pic>
              <p:nvPicPr>
                <p:cNvPr id="27" name="圖片 26">
                  <a:extLst>
                    <a:ext uri="{FF2B5EF4-FFF2-40B4-BE49-F238E27FC236}">
                      <a16:creationId xmlns="" xmlns:a16="http://schemas.microsoft.com/office/drawing/2014/main" id="{D5BEF440-5F35-43FE-93CB-B988FAA1748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30255" y="1885777"/>
                  <a:ext cx="1178666" cy="1167590"/>
                </a:xfrm>
                <a:prstGeom prst="ellipse">
                  <a:avLst/>
                </a:prstGeom>
                <a:ln w="9525" cap="rnd">
                  <a:solidFill>
                    <a:srgbClr val="333333"/>
                  </a:solidFill>
                </a:ln>
                <a:effectLst>
                  <a:outerShdw blurRad="381000" dist="292100" dir="5400000" sx="-80000" sy="-18000" rotWithShape="0">
                    <a:srgbClr val="000000">
                      <a:alpha val="22000"/>
                    </a:srgbClr>
                  </a:outerShdw>
                </a:effectLst>
                <a:scene3d>
                  <a:camera prst="orthographicFront"/>
                  <a:lightRig rig="contrasting" dir="t">
                    <a:rot lat="0" lon="0" rev="3000000"/>
                  </a:lightRig>
                </a:scene3d>
                <a:sp3d contourW="7620">
                  <a:bevelT w="95250" h="31750"/>
                  <a:contourClr>
                    <a:srgbClr val="333333"/>
                  </a:contourClr>
                </a:sp3d>
              </p:spPr>
            </p:pic>
            <p:sp>
              <p:nvSpPr>
                <p:cNvPr id="28" name="矩形 27">
                  <a:extLst>
                    <a:ext uri="{FF2B5EF4-FFF2-40B4-BE49-F238E27FC236}">
                      <a16:creationId xmlns="" xmlns:a16="http://schemas.microsoft.com/office/drawing/2014/main" id="{96D69245-35F1-4B59-BDE4-2703E5321396}"/>
                    </a:ext>
                  </a:extLst>
                </p:cNvPr>
                <p:cNvSpPr/>
                <p:nvPr/>
              </p:nvSpPr>
              <p:spPr>
                <a:xfrm>
                  <a:off x="4477830" y="4633686"/>
                  <a:ext cx="790601" cy="2308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TW" altLang="en-US" sz="900" dirty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張淳淳 提供</a:t>
                  </a:r>
                  <a:endParaRPr lang="en-US" altLang="zh-TW" sz="9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</p:grpSp>
      </p:grpSp>
      <p:sp>
        <p:nvSpPr>
          <p:cNvPr id="29" name="矩形 79">
            <a:extLst>
              <a:ext uri="{FF2B5EF4-FFF2-40B4-BE49-F238E27FC236}">
                <a16:creationId xmlns="" xmlns:a16="http://schemas.microsoft.com/office/drawing/2014/main" id="{CFED96F2-085A-4E93-8CE5-327622114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986"/>
            <a:ext cx="2706980" cy="454802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2700"/>
              </a:lnSpc>
            </a:pPr>
            <a:r>
              <a:rPr kumimoji="0"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！認識秋行軍蟲 ！</a:t>
            </a:r>
            <a:endParaRPr kumimoji="0"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08BC1D55-73CB-4BD8-A171-DA1A1A4106FC}"/>
              </a:ext>
            </a:extLst>
          </p:cNvPr>
          <p:cNvSpPr/>
          <p:nvPr/>
        </p:nvSpPr>
        <p:spPr>
          <a:xfrm>
            <a:off x="1206500" y="706492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/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秋行軍蟲生活史及生物特性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9D42E528-391E-44A9-AC7C-AA70AD7CFE55}"/>
              </a:ext>
            </a:extLst>
          </p:cNvPr>
          <p:cNvSpPr/>
          <p:nvPr/>
        </p:nvSpPr>
        <p:spPr>
          <a:xfrm>
            <a:off x="324486" y="5943080"/>
            <a:ext cx="83552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defTabSz="342900">
              <a:buFont typeface="Wingdings" panose="05000000000000000000" pitchFamily="2" charset="2"/>
              <a:buChar char="n"/>
            </a:pPr>
            <a:r>
              <a:rPr lang="zh-TW" altLang="en-US" sz="200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依秋行軍蟲生物特性及全球疫情現況，</a:t>
            </a:r>
            <a:r>
              <a:rPr lang="zh-TW" altLang="en-US" sz="2000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國內已不可能將其完全撲滅</a:t>
            </a:r>
            <a:r>
              <a:rPr lang="zh-TW" altLang="en-US" sz="200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>
              <a:solidFill>
                <a:srgbClr val="3333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 defTabSz="342900">
              <a:buFont typeface="Wingdings" panose="05000000000000000000" pitchFamily="2" charset="2"/>
              <a:buChar char="n"/>
            </a:pPr>
            <a:r>
              <a:rPr lang="zh-TW" altLang="en-US" sz="2000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惟有落實整合性管理，才能有效防治</a:t>
            </a:r>
            <a:r>
              <a:rPr lang="zh-TW" altLang="en-US" sz="200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，亦可兼顧環境友善及生態平衡。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65480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306785" y="519720"/>
            <a:ext cx="6858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/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秋行軍蟲三階段緊急防疫策略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0AF29CFA-A4E1-456F-8686-55D4C9B1FC93}"/>
              </a:ext>
            </a:extLst>
          </p:cNvPr>
          <p:cNvSpPr/>
          <p:nvPr/>
        </p:nvSpPr>
        <p:spPr>
          <a:xfrm>
            <a:off x="87140" y="5312999"/>
            <a:ext cx="8697551" cy="144716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marL="203597" indent="-203597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SzPct val="100000"/>
              <a:buFont typeface="Wingdings" pitchFamily="2" charset="2"/>
              <a:buChar char="ü"/>
              <a:defRPr/>
            </a:pP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110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3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日進入第三階段過渡期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，依規定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仍應進行通報及防治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sym typeface="微軟正黑體" panose="020B0604030504040204" pitchFamily="34" charset="-120"/>
            </a:endParaRPr>
          </a:p>
          <a:p>
            <a:pPr marL="203597" indent="-203597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SzPct val="100000"/>
              <a:buFont typeface="Wingdings" pitchFamily="2" charset="2"/>
              <a:buChar char="ü"/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過渡期政府提供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次藥劑補助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，不再補助施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藥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工資，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鼓勵農民採取整合性防治措施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。</a:t>
            </a:r>
            <a:endParaRPr lang="en-US" altLang="zh-TW" b="1" dirty="0">
              <a:latin typeface="微軟正黑體" pitchFamily="34" charset="-120"/>
              <a:ea typeface="微軟正黑體" pitchFamily="34" charset="-120"/>
              <a:sym typeface="微軟正黑體" panose="020B0604030504040204" pitchFamily="34" charset="-120"/>
            </a:endParaRPr>
          </a:p>
          <a:p>
            <a:pPr marL="203597" indent="-203597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  <a:buClr>
                <a:schemeClr val="tx1"/>
              </a:buClr>
              <a:buSzPct val="100000"/>
              <a:buFont typeface="Wingdings" pitchFamily="2" charset="2"/>
              <a:buChar char="ü"/>
              <a:defRPr/>
            </a:pPr>
            <a:r>
              <a:rPr lang="en-US" altLang="zh-TW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anose="020B0604030504040204" pitchFamily="34" charset="-120"/>
              </a:rPr>
              <a:t>110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7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rPr>
              <a:t>日</a:t>
            </a:r>
            <a:r>
              <a:rPr lang="zh-TW" altLang="en-US" b="1" i="0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起正式進入第三階段農民自主管理</a:t>
            </a:r>
            <a:r>
              <a:rPr lang="zh-TW" altLang="en-US" b="1" i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，政府將持續監測，適時提醒防範。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sym typeface="微軟正黑體" panose="020B0604030504040204" pitchFamily="34" charset="-120"/>
            </a:endParaRPr>
          </a:p>
        </p:txBody>
      </p:sp>
      <p:sp>
        <p:nvSpPr>
          <p:cNvPr id="40" name="投影片編號版面配置區 39"/>
          <p:cNvSpPr>
            <a:spLocks noGrp="1"/>
          </p:cNvSpPr>
          <p:nvPr>
            <p:ph type="sldNum" sz="quarter" idx="12"/>
          </p:nvPr>
        </p:nvSpPr>
        <p:spPr>
          <a:xfrm>
            <a:off x="8821909" y="6653974"/>
            <a:ext cx="234950" cy="138500"/>
          </a:xfrm>
        </p:spPr>
        <p:txBody>
          <a:bodyPr/>
          <a:lstStyle/>
          <a:p>
            <a:pPr algn="r"/>
            <a:fld id="{8591739D-2E85-40C7-98D5-8177478CA009}" type="slidenum">
              <a:rPr lang="zh-TW" altLang="en-US" smtClean="0">
                <a:solidFill>
                  <a:prstClr val="black">
                    <a:tint val="75000"/>
                  </a:prstClr>
                </a:solidFill>
                <a:latin typeface="+mn-lt"/>
              </a:rPr>
              <a:pPr algn="r"/>
              <a:t>4</a:t>
            </a:fld>
            <a:endParaRPr lang="zh-TW" altLang="en-US" dirty="0">
              <a:solidFill>
                <a:prstClr val="black">
                  <a:tint val="75000"/>
                </a:prstClr>
              </a:solidFill>
              <a:latin typeface="+mn-lt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="" xmlns:a16="http://schemas.microsoft.com/office/drawing/2014/main" id="{FB09736B-CEAF-4871-8233-B27D47958717}"/>
              </a:ext>
            </a:extLst>
          </p:cNvPr>
          <p:cNvGrpSpPr/>
          <p:nvPr/>
        </p:nvGrpSpPr>
        <p:grpSpPr>
          <a:xfrm>
            <a:off x="87258" y="1672870"/>
            <a:ext cx="8895922" cy="3745855"/>
            <a:chOff x="267461" y="1874888"/>
            <a:chExt cx="8895922" cy="3745855"/>
          </a:xfrm>
        </p:grpSpPr>
        <p:grpSp>
          <p:nvGrpSpPr>
            <p:cNvPr id="31" name="群組 39"/>
            <p:cNvGrpSpPr/>
            <p:nvPr/>
          </p:nvGrpSpPr>
          <p:grpSpPr>
            <a:xfrm>
              <a:off x="267461" y="1874888"/>
              <a:ext cx="8895922" cy="3745855"/>
              <a:chOff x="62865" y="1297532"/>
              <a:chExt cx="12601267" cy="6191472"/>
            </a:xfrm>
          </p:grpSpPr>
          <p:sp>
            <p:nvSpPr>
              <p:cNvPr id="3" name="向右箭號 2"/>
              <p:cNvSpPr/>
              <p:nvPr/>
            </p:nvSpPr>
            <p:spPr>
              <a:xfrm>
                <a:off x="838200" y="1729043"/>
                <a:ext cx="11759359" cy="575042"/>
              </a:xfrm>
              <a:prstGeom prst="rightArrow">
                <a:avLst/>
              </a:prstGeom>
              <a:gradFill flip="none" rotWithShape="1">
                <a:gsLst>
                  <a:gs pos="4000">
                    <a:srgbClr val="747C71">
                      <a:tint val="66000"/>
                      <a:satMod val="160000"/>
                    </a:srgbClr>
                  </a:gs>
                  <a:gs pos="55000">
                    <a:srgbClr val="747C71">
                      <a:tint val="44500"/>
                      <a:satMod val="160000"/>
                    </a:srgbClr>
                  </a:gs>
                  <a:gs pos="100000">
                    <a:srgbClr val="747C71">
                      <a:tint val="23500"/>
                      <a:satMod val="1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342900">
                  <a:defRPr/>
                </a:pPr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8148067" y="1867351"/>
                <a:ext cx="146099" cy="284890"/>
              </a:xfrm>
              <a:prstGeom prst="rect">
                <a:avLst/>
              </a:prstGeom>
              <a:solidFill>
                <a:srgbClr val="1B3F7F">
                  <a:alpha val="8392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52558" y="1866507"/>
                <a:ext cx="146099" cy="284890"/>
              </a:xfrm>
              <a:prstGeom prst="rect">
                <a:avLst/>
              </a:prstGeom>
              <a:solidFill>
                <a:schemeClr val="accent2">
                  <a:lumMod val="50000"/>
                  <a:alpha val="8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文字方塊 7"/>
              <p:cNvSpPr txBox="1"/>
              <p:nvPr/>
            </p:nvSpPr>
            <p:spPr>
              <a:xfrm>
                <a:off x="62865" y="1297532"/>
                <a:ext cx="1467446" cy="508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342900"/>
                <a:r>
                  <a:rPr lang="en-US" altLang="zh-TW" sz="1400" b="1" dirty="0">
                    <a:solidFill>
                      <a:srgbClr val="5B9BD5">
                        <a:lumMod val="50000"/>
                      </a:srgbClr>
                    </a:solidFill>
                  </a:rPr>
                  <a:t>2019/6/8</a:t>
                </a:r>
                <a:endParaRPr lang="zh-TW" altLang="en-US" sz="1400" b="1" dirty="0">
                  <a:solidFill>
                    <a:srgbClr val="5B9BD5">
                      <a:lumMod val="50000"/>
                    </a:srgbClr>
                  </a:solidFill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799972" y="1866510"/>
                <a:ext cx="146099" cy="284890"/>
              </a:xfrm>
              <a:prstGeom prst="rect">
                <a:avLst/>
              </a:prstGeom>
              <a:solidFill>
                <a:schemeClr val="accent6">
                  <a:lumMod val="50000"/>
                  <a:alpha val="8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文字方塊 9"/>
              <p:cNvSpPr txBox="1"/>
              <p:nvPr/>
            </p:nvSpPr>
            <p:spPr>
              <a:xfrm>
                <a:off x="2387801" y="1349142"/>
                <a:ext cx="1390735" cy="508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342900"/>
                <a:r>
                  <a:rPr lang="en-US" altLang="zh-TW" sz="1400" b="1" dirty="0">
                    <a:solidFill>
                      <a:srgbClr val="5B9BD5">
                        <a:lumMod val="50000"/>
                      </a:srgbClr>
                    </a:solidFill>
                  </a:rPr>
                  <a:t>2019/6/18</a:t>
                </a:r>
                <a:endParaRPr lang="zh-TW" altLang="en-US" sz="1400" b="1" dirty="0">
                  <a:solidFill>
                    <a:srgbClr val="5B9BD5">
                      <a:lumMod val="50000"/>
                    </a:srgbClr>
                  </a:solidFill>
                </a:endParaRPr>
              </a:p>
            </p:txBody>
          </p:sp>
          <p:sp>
            <p:nvSpPr>
              <p:cNvPr id="12" name="圓角矩形 11"/>
              <p:cNvSpPr/>
              <p:nvPr/>
            </p:nvSpPr>
            <p:spPr>
              <a:xfrm>
                <a:off x="921868" y="2871797"/>
                <a:ext cx="1882145" cy="1136918"/>
              </a:xfrm>
              <a:prstGeom prst="roundRect">
                <a:avLst/>
              </a:prstGeom>
              <a:solidFill>
                <a:srgbClr val="512507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文字方塊 13"/>
              <p:cNvSpPr txBox="1"/>
              <p:nvPr/>
            </p:nvSpPr>
            <p:spPr>
              <a:xfrm>
                <a:off x="1024902" y="2928352"/>
                <a:ext cx="1590478" cy="953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342900"/>
                <a:r>
                  <a:rPr lang="zh-TW" altLang="en-US" sz="1575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第一階段</a:t>
                </a:r>
                <a:endParaRPr lang="en-US" altLang="zh-TW" sz="1575" dirty="0">
                  <a:solidFill>
                    <a:srgbClr val="FFC000">
                      <a:lumMod val="20000"/>
                      <a:lumOff val="80000"/>
                    </a:srgb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 defTabSz="342900"/>
                <a:r>
                  <a:rPr lang="zh-TW" altLang="en-US" sz="1575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防疫措施</a:t>
                </a:r>
              </a:p>
            </p:txBody>
          </p:sp>
          <p:sp>
            <p:nvSpPr>
              <p:cNvPr id="15" name="圓角矩形 14"/>
              <p:cNvSpPr/>
              <p:nvPr/>
            </p:nvSpPr>
            <p:spPr>
              <a:xfrm>
                <a:off x="2946070" y="2871797"/>
                <a:ext cx="5236999" cy="1136918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文字方塊 15"/>
              <p:cNvSpPr txBox="1"/>
              <p:nvPr/>
            </p:nvSpPr>
            <p:spPr>
              <a:xfrm>
                <a:off x="4481593" y="2976289"/>
                <a:ext cx="2165950" cy="953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342900"/>
                <a:r>
                  <a:rPr lang="zh-TW" altLang="en-US" sz="1575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第二階段</a:t>
                </a:r>
              </a:p>
              <a:p>
                <a:pPr algn="ctr" defTabSz="342900"/>
                <a:r>
                  <a:rPr lang="zh-TW" altLang="en-US" sz="1575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防疫措施</a:t>
                </a:r>
              </a:p>
            </p:txBody>
          </p:sp>
          <p:sp>
            <p:nvSpPr>
              <p:cNvPr id="17" name="圓角矩形 16"/>
              <p:cNvSpPr/>
              <p:nvPr/>
            </p:nvSpPr>
            <p:spPr>
              <a:xfrm>
                <a:off x="10913136" y="2892182"/>
                <a:ext cx="1668851" cy="1136918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文字方塊 17"/>
              <p:cNvSpPr txBox="1"/>
              <p:nvPr/>
            </p:nvSpPr>
            <p:spPr>
              <a:xfrm>
                <a:off x="10936300" y="2983715"/>
                <a:ext cx="1622521" cy="953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342900"/>
                <a:r>
                  <a:rPr lang="zh-TW" altLang="en-US" sz="1575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第三階段</a:t>
                </a:r>
              </a:p>
              <a:p>
                <a:pPr algn="ctr" defTabSz="342900"/>
                <a:r>
                  <a:rPr lang="zh-TW" altLang="en-US" sz="1575" dirty="0">
                    <a:solidFill>
                      <a:srgbClr val="FFC000">
                        <a:lumMod val="20000"/>
                        <a:lumOff val="8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防疫措施</a:t>
                </a:r>
              </a:p>
            </p:txBody>
          </p:sp>
          <p:pic>
            <p:nvPicPr>
              <p:cNvPr id="19" name="圖片 1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9925" b="89939" l="8050" r="97022">
                            <a14:backgroundMark x1="31943" y1="56464" x2="31841" y2="47400"/>
                            <a14:backgroundMark x1="35097" y1="47845" x2="50560" y2="60030"/>
                            <a14:backgroundMark x1="11388" y1="69255" x2="12148" y2="66719"/>
                          </a14:backgroundRemoval>
                        </a14:imgEffect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1250" y="1435041"/>
                <a:ext cx="1390737" cy="951833"/>
              </a:xfrm>
              <a:prstGeom prst="rect">
                <a:avLst/>
              </a:prstGeom>
            </p:spPr>
          </p:pic>
          <p:pic>
            <p:nvPicPr>
              <p:cNvPr id="20" name="內容版面配置區 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50239" b="86915" l="7664" r="93325"/>
                        </a14:imgEffect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7962" b="8716"/>
              <a:stretch/>
            </p:blipFill>
            <p:spPr>
              <a:xfrm>
                <a:off x="4480599" y="1442548"/>
                <a:ext cx="2004954" cy="1124043"/>
              </a:xfrm>
              <a:prstGeom prst="rect">
                <a:avLst/>
              </a:prstGeom>
            </p:spPr>
          </p:pic>
          <p:sp>
            <p:nvSpPr>
              <p:cNvPr id="22" name="矩形 21"/>
              <p:cNvSpPr/>
              <p:nvPr/>
            </p:nvSpPr>
            <p:spPr>
              <a:xfrm>
                <a:off x="838200" y="4225765"/>
                <a:ext cx="11442740" cy="539999"/>
              </a:xfrm>
              <a:prstGeom prst="rect">
                <a:avLst/>
              </a:prstGeom>
              <a:gradFill flip="none" rotWithShape="1">
                <a:gsLst>
                  <a:gs pos="0">
                    <a:srgbClr val="1B3F7F">
                      <a:tint val="66000"/>
                      <a:satMod val="160000"/>
                    </a:srgbClr>
                  </a:gs>
                  <a:gs pos="50000">
                    <a:srgbClr val="1B3F7F">
                      <a:tint val="44500"/>
                      <a:satMod val="160000"/>
                    </a:srgbClr>
                  </a:gs>
                  <a:gs pos="100000">
                    <a:srgbClr val="1B3F7F">
                      <a:tint val="23500"/>
                      <a:satMod val="160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922313" y="4293419"/>
                <a:ext cx="10253809" cy="4387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342900"/>
                <a:r>
                  <a:rPr lang="zh-TW" altLang="en-US" sz="1125" dirty="0">
                    <a:solidFill>
                      <a:srgbClr val="5B9BD5">
                        <a:lumMod val="5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全民通報、加強國內巡查</a:t>
                </a:r>
                <a:r>
                  <a:rPr lang="zh-TW" altLang="en-US" sz="1125" dirty="0" smtClean="0">
                    <a:solidFill>
                      <a:srgbClr val="5B9BD5">
                        <a:lumMod val="5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、佈設</a:t>
                </a:r>
                <a:r>
                  <a:rPr lang="zh-TW" altLang="en-US" sz="1125" dirty="0">
                    <a:solidFill>
                      <a:srgbClr val="5B9BD5">
                        <a:lumMod val="5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監測點、強化教育宣導及開發整合性防治技術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905642" y="4929118"/>
                <a:ext cx="1894330" cy="489386"/>
              </a:xfrm>
              <a:prstGeom prst="rect">
                <a:avLst/>
              </a:prstGeom>
              <a:gradFill flip="none" rotWithShape="1">
                <a:gsLst>
                  <a:gs pos="0">
                    <a:srgbClr val="512507">
                      <a:tint val="66000"/>
                      <a:satMod val="160000"/>
                    </a:srgbClr>
                  </a:gs>
                  <a:gs pos="50000">
                    <a:srgbClr val="512507">
                      <a:tint val="44500"/>
                      <a:satMod val="160000"/>
                    </a:srgbClr>
                  </a:gs>
                  <a:gs pos="100000">
                    <a:srgbClr val="512507">
                      <a:tint val="23500"/>
                      <a:satMod val="160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896181" y="5702653"/>
                <a:ext cx="5251883" cy="5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6">
                      <a:lumMod val="75000"/>
                      <a:tint val="66000"/>
                      <a:satMod val="160000"/>
                    </a:schemeClr>
                  </a:gs>
                  <a:gs pos="50000">
                    <a:schemeClr val="accent6">
                      <a:lumMod val="75000"/>
                      <a:tint val="44500"/>
                      <a:satMod val="160000"/>
                    </a:schemeClr>
                  </a:gs>
                  <a:gs pos="100000">
                    <a:schemeClr val="accent6">
                      <a:lumMod val="75000"/>
                      <a:tint val="23500"/>
                      <a:satMod val="160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0784034" y="6870125"/>
                <a:ext cx="1818060" cy="618879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>
                      <a:tint val="66000"/>
                      <a:satMod val="160000"/>
                    </a:srgbClr>
                  </a:gs>
                  <a:gs pos="50000">
                    <a:srgbClr val="FFC000">
                      <a:tint val="44500"/>
                      <a:satMod val="160000"/>
                    </a:srgbClr>
                  </a:gs>
                  <a:gs pos="100000">
                    <a:srgbClr val="FFC000">
                      <a:tint val="23500"/>
                      <a:satMod val="160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endParaRPr lang="zh-TW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035036" y="4962215"/>
                <a:ext cx="1655808" cy="43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342900"/>
                <a:r>
                  <a:rPr lang="zh-TW" altLang="en-US" sz="1125" dirty="0">
                    <a:solidFill>
                      <a:srgbClr val="512507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焚燒</a:t>
                </a:r>
                <a:r>
                  <a:rPr lang="en-US" altLang="zh-TW" sz="1125" dirty="0">
                    <a:solidFill>
                      <a:srgbClr val="512507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.</a:t>
                </a:r>
                <a:r>
                  <a:rPr lang="zh-TW" altLang="en-US" sz="1125" dirty="0">
                    <a:solidFill>
                      <a:srgbClr val="512507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掩埋銷毀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3034939" y="5711344"/>
                <a:ext cx="1163620" cy="43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342900"/>
                <a:r>
                  <a:rPr lang="zh-TW" altLang="en-US" sz="1125" dirty="0">
                    <a:solidFill>
                      <a:srgbClr val="70AD47">
                        <a:lumMod val="5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強制噴藥</a:t>
                </a: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0763031" y="6953803"/>
                <a:ext cx="1604387" cy="43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342900"/>
                <a:r>
                  <a:rPr lang="zh-TW" altLang="en-US" sz="1125" dirty="0">
                    <a:solidFill>
                      <a:srgbClr val="FFC000">
                        <a:lumMod val="50000"/>
                      </a:srgb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農民自主管理</a:t>
                </a:r>
              </a:p>
            </p:txBody>
          </p:sp>
          <p:sp>
            <p:nvSpPr>
              <p:cNvPr id="30" name="圓角矩形 29"/>
              <p:cNvSpPr/>
              <p:nvPr/>
            </p:nvSpPr>
            <p:spPr>
              <a:xfrm>
                <a:off x="159026" y="2459680"/>
                <a:ext cx="442223" cy="1619920"/>
              </a:xfrm>
              <a:prstGeom prst="roundRect">
                <a:avLst/>
              </a:prstGeom>
              <a:solidFill>
                <a:srgbClr val="747C7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r>
                  <a:rPr lang="zh-TW" altLang="en-US" sz="1013" b="1" dirty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啟動時機</a:t>
                </a:r>
              </a:p>
            </p:txBody>
          </p:sp>
          <p:sp>
            <p:nvSpPr>
              <p:cNvPr id="32" name="圓角矩形 31"/>
              <p:cNvSpPr/>
              <p:nvPr/>
            </p:nvSpPr>
            <p:spPr>
              <a:xfrm>
                <a:off x="164896" y="4200105"/>
                <a:ext cx="442223" cy="2391996"/>
              </a:xfrm>
              <a:prstGeom prst="roundRect">
                <a:avLst/>
              </a:prstGeom>
              <a:solidFill>
                <a:srgbClr val="747C7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/>
                <a:r>
                  <a:rPr lang="zh-TW" altLang="en-US" sz="1013" b="1" dirty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防檢疫措施</a:t>
                </a: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1228173" y="2316004"/>
                <a:ext cx="1273813" cy="4102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42900"/>
                <a:r>
                  <a:rPr lang="zh-TW" altLang="en-US" sz="1013" dirty="0">
                    <a:solidFill>
                      <a:srgbClr val="ED7D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未發現成蟲</a:t>
                </a: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4494951" y="2371012"/>
                <a:ext cx="1868846" cy="4102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42900"/>
                <a:r>
                  <a:rPr lang="zh-TW" altLang="en-US" sz="1013" dirty="0">
                    <a:solidFill>
                      <a:srgbClr val="ED7D31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rPr>
                  <a:t>發現本地世代成蟲</a:t>
                </a: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8112944" y="2308933"/>
                <a:ext cx="4551188" cy="410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342900"/>
                <a:r>
                  <a:rPr lang="zh-TW" altLang="en-US" sz="1013" dirty="0">
                    <a:solidFill>
                      <a:srgbClr val="ED7D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視藥效評估、</a:t>
                </a:r>
                <a:r>
                  <a:rPr lang="en-US" altLang="zh-TW" sz="1013" dirty="0">
                    <a:solidFill>
                      <a:srgbClr val="ED7D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IPM</a:t>
                </a:r>
                <a:r>
                  <a:rPr lang="zh-TW" altLang="en-US" sz="1013" dirty="0">
                    <a:solidFill>
                      <a:srgbClr val="ED7D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技術</a:t>
                </a:r>
                <a:r>
                  <a:rPr lang="zh-TW" altLang="en-US" sz="1013" dirty="0" smtClean="0">
                    <a:solidFill>
                      <a:srgbClr val="ED7D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開發、農民</a:t>
                </a:r>
                <a:r>
                  <a:rPr lang="zh-TW" altLang="en-US" sz="1013" dirty="0">
                    <a:solidFill>
                      <a:srgbClr val="ED7D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教育訓練普及程度</a:t>
                </a:r>
              </a:p>
            </p:txBody>
          </p:sp>
        </p:grpSp>
        <p:sp>
          <p:nvSpPr>
            <p:cNvPr id="41" name="文字方塊 40">
              <a:extLst>
                <a:ext uri="{FF2B5EF4-FFF2-40B4-BE49-F238E27FC236}">
                  <a16:creationId xmlns="" xmlns:a16="http://schemas.microsoft.com/office/drawing/2014/main" id="{D416416C-C96F-4A7E-A8ED-493939E76D1A}"/>
                </a:ext>
              </a:extLst>
            </p:cNvPr>
            <p:cNvSpPr txBox="1"/>
            <p:nvPr/>
          </p:nvSpPr>
          <p:spPr>
            <a:xfrm>
              <a:off x="5520152" y="1935527"/>
              <a:ext cx="9249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342900"/>
              <a:r>
                <a:rPr lang="en-US" altLang="zh-TW" sz="1400" b="1" dirty="0">
                  <a:solidFill>
                    <a:srgbClr val="5B9BD5">
                      <a:lumMod val="50000"/>
                    </a:srgbClr>
                  </a:solidFill>
                </a:rPr>
                <a:t>2021/3/1</a:t>
              </a:r>
              <a:endParaRPr lang="zh-TW" altLang="en-US" sz="1400" b="1" dirty="0">
                <a:solidFill>
                  <a:srgbClr val="5B9BD5">
                    <a:lumMod val="50000"/>
                  </a:srgbClr>
                </a:solidFill>
              </a:endParaRPr>
            </a:p>
          </p:txBody>
        </p:sp>
        <p:sp>
          <p:nvSpPr>
            <p:cNvPr id="71" name="矩形 70">
              <a:extLst>
                <a:ext uri="{FF2B5EF4-FFF2-40B4-BE49-F238E27FC236}">
                  <a16:creationId xmlns="" xmlns:a16="http://schemas.microsoft.com/office/drawing/2014/main" id="{FE773A96-7B2B-4900-90FC-8258E423C510}"/>
                </a:ext>
              </a:extLst>
            </p:cNvPr>
            <p:cNvSpPr/>
            <p:nvPr/>
          </p:nvSpPr>
          <p:spPr>
            <a:xfrm>
              <a:off x="7791941" y="2236118"/>
              <a:ext cx="103139" cy="172359"/>
            </a:xfrm>
            <a:prstGeom prst="rect">
              <a:avLst/>
            </a:prstGeom>
            <a:solidFill>
              <a:schemeClr val="accent4"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endParaRPr lang="zh-TW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4" name="圓角矩形 11">
              <a:extLst>
                <a:ext uri="{FF2B5EF4-FFF2-40B4-BE49-F238E27FC236}">
                  <a16:creationId xmlns="" xmlns:a16="http://schemas.microsoft.com/office/drawing/2014/main" id="{71894069-A8B6-4FE7-B4FE-C10804E2D228}"/>
                </a:ext>
              </a:extLst>
            </p:cNvPr>
            <p:cNvSpPr/>
            <p:nvPr/>
          </p:nvSpPr>
          <p:spPr>
            <a:xfrm>
              <a:off x="6084646" y="2826090"/>
              <a:ext cx="1726732" cy="68783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endParaRPr lang="zh-TW" altLang="en-US" sz="1013" dirty="0">
                <a:solidFill>
                  <a:prstClr val="white"/>
                </a:solidFill>
              </a:endParaRPr>
            </a:p>
          </p:txBody>
        </p:sp>
        <p:sp>
          <p:nvSpPr>
            <p:cNvPr id="72" name="文字方塊 71">
              <a:extLst>
                <a:ext uri="{FF2B5EF4-FFF2-40B4-BE49-F238E27FC236}">
                  <a16:creationId xmlns="" xmlns:a16="http://schemas.microsoft.com/office/drawing/2014/main" id="{9C3298A9-8D7D-4461-8C9A-B62C18700400}"/>
                </a:ext>
              </a:extLst>
            </p:cNvPr>
            <p:cNvSpPr txBox="1"/>
            <p:nvPr/>
          </p:nvSpPr>
          <p:spPr>
            <a:xfrm>
              <a:off x="6131429" y="2883976"/>
              <a:ext cx="1658204" cy="57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342900"/>
              <a:r>
                <a:rPr lang="zh-TW" altLang="en-US" sz="1575" dirty="0">
                  <a:solidFill>
                    <a:srgbClr val="FFC000">
                      <a:lumMod val="20000"/>
                      <a:lumOff val="80000"/>
                    </a:srgb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第三階段過渡期</a:t>
              </a:r>
            </a:p>
            <a:p>
              <a:pPr algn="ctr" defTabSz="342900"/>
              <a:r>
                <a:rPr lang="zh-TW" altLang="en-US" sz="1575" dirty="0">
                  <a:solidFill>
                    <a:srgbClr val="FFC000">
                      <a:lumMod val="20000"/>
                      <a:lumOff val="80000"/>
                    </a:srgb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防疫措施</a:t>
              </a:r>
            </a:p>
          </p:txBody>
        </p:sp>
        <p:sp>
          <p:nvSpPr>
            <p:cNvPr id="75" name="文字方塊 74">
              <a:extLst>
                <a:ext uri="{FF2B5EF4-FFF2-40B4-BE49-F238E27FC236}">
                  <a16:creationId xmlns="" xmlns:a16="http://schemas.microsoft.com/office/drawing/2014/main" id="{A7C358F8-5D69-4BF5-BD9E-66963824387C}"/>
                </a:ext>
              </a:extLst>
            </p:cNvPr>
            <p:cNvSpPr txBox="1"/>
            <p:nvPr/>
          </p:nvSpPr>
          <p:spPr>
            <a:xfrm>
              <a:off x="7351581" y="1929640"/>
              <a:ext cx="9249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342900"/>
              <a:r>
                <a:rPr lang="en-US" altLang="zh-TW" sz="1400" b="1" dirty="0">
                  <a:solidFill>
                    <a:srgbClr val="5B9BD5">
                      <a:lumMod val="50000"/>
                    </a:srgbClr>
                  </a:solidFill>
                </a:rPr>
                <a:t>2021/7/1</a:t>
              </a:r>
              <a:endParaRPr lang="zh-TW" altLang="en-US" sz="1400" b="1" dirty="0">
                <a:solidFill>
                  <a:srgbClr val="5B9BD5">
                    <a:lumMod val="50000"/>
                  </a:srgbClr>
                </a:solidFill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="" xmlns:a16="http://schemas.microsoft.com/office/drawing/2014/main" id="{8F8223E1-89D1-461B-AA1D-C9F9ABD892E1}"/>
                </a:ext>
              </a:extLst>
            </p:cNvPr>
            <p:cNvSpPr/>
            <p:nvPr/>
          </p:nvSpPr>
          <p:spPr>
            <a:xfrm>
              <a:off x="6068062" y="4946763"/>
              <a:ext cx="1497107" cy="326701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tint val="66000"/>
                    <a:satMod val="160000"/>
                  </a:srgbClr>
                </a:gs>
                <a:gs pos="50000">
                  <a:srgbClr val="0070C0">
                    <a:tint val="44500"/>
                    <a:satMod val="160000"/>
                  </a:srgbClr>
                </a:gs>
                <a:gs pos="100000">
                  <a:srgbClr val="0070C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endParaRPr lang="zh-TW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7" name="矩形 76">
              <a:extLst>
                <a:ext uri="{FF2B5EF4-FFF2-40B4-BE49-F238E27FC236}">
                  <a16:creationId xmlns="" xmlns:a16="http://schemas.microsoft.com/office/drawing/2014/main" id="{80900D9C-F3BA-42CF-89D1-A4B88080ACE7}"/>
                </a:ext>
              </a:extLst>
            </p:cNvPr>
            <p:cNvSpPr/>
            <p:nvPr/>
          </p:nvSpPr>
          <p:spPr>
            <a:xfrm>
              <a:off x="6068062" y="4977384"/>
              <a:ext cx="1483098" cy="2654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342900"/>
              <a:r>
                <a:rPr lang="zh-TW" altLang="en-US" sz="1125" dirty="0">
                  <a:solidFill>
                    <a:srgbClr val="70AD47">
                      <a:lumMod val="50000"/>
                    </a:srgb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鼓勵採行整合性防治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9639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 txBox="1">
            <a:spLocks/>
          </p:cNvSpPr>
          <p:nvPr/>
        </p:nvSpPr>
        <p:spPr>
          <a:xfrm>
            <a:off x="191387" y="1606360"/>
            <a:ext cx="4156891" cy="4132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50"/>
              </a:lnSpc>
              <a:spcBef>
                <a:spcPts val="0"/>
              </a:spcBef>
              <a:buFont typeface="Wingdings" panose="05000000000000000000" pitchFamily="2" charset="2"/>
              <a:buChar char="p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IPM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整合多種可用防治方法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之管理策略， 依據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啟動防治措施，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預防為主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治療為輔</a:t>
            </a:r>
            <a:r>
              <a:rPr lang="zh-TW" altLang="en-US" sz="1800" dirty="0">
                <a:latin typeface="新細明體"/>
                <a:ea typeface="新細明體"/>
              </a:rPr>
              <a:t>；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主要架構分為預防、監測及治療</a:t>
            </a:r>
            <a:r>
              <a:rPr lang="zh-TW" altLang="en-US" sz="1800" dirty="0">
                <a:latin typeface="新細明體"/>
                <a:ea typeface="新細明體"/>
              </a:rPr>
              <a:t>。</a:t>
            </a:r>
            <a:endParaRPr lang="en-US" altLang="zh-TW" sz="1800" dirty="0">
              <a:latin typeface="新細明體"/>
              <a:ea typeface="新細明體"/>
            </a:endParaRPr>
          </a:p>
          <a:p>
            <a:pPr>
              <a:lnSpc>
                <a:spcPts val="2850"/>
              </a:lnSpc>
              <a:spcBef>
                <a:spcPts val="900"/>
              </a:spcBef>
              <a:buFont typeface="Wingdings" panose="05000000000000000000" pitchFamily="2" charset="2"/>
              <a:buChar char="p"/>
            </a:pPr>
            <a:r>
              <a:rPr lang="zh-TW" altLang="en-US" sz="1800" dirty="0">
                <a:latin typeface="新細明體"/>
                <a:ea typeface="新細明體"/>
              </a:rPr>
              <a:t>原則：</a:t>
            </a:r>
            <a:endParaRPr lang="en-US" altLang="zh-TW" sz="1800" dirty="0">
              <a:latin typeface="新細明體"/>
              <a:ea typeface="新細明體"/>
            </a:endParaRPr>
          </a:p>
          <a:p>
            <a:pPr marL="342900" indent="-342900">
              <a:lnSpc>
                <a:spcPts val="2850"/>
              </a:lnSpc>
              <a:spcBef>
                <a:spcPts val="0"/>
              </a:spcBef>
              <a:buFont typeface="+mj-lt"/>
              <a:buAutoNum type="arabicPeriod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將害物所造成之經濟危害降低至可接受之標準之下，而</a:t>
            </a:r>
            <a:r>
              <a:rPr lang="zh-TW" altLang="en-US" sz="18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非徹底滅除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2850"/>
              </a:lnSpc>
              <a:spcBef>
                <a:spcPts val="0"/>
              </a:spcBef>
              <a:buAutoNum type="arabicPeriod" startAt="2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盡量採用</a:t>
            </a:r>
            <a:r>
              <a:rPr lang="zh-TW" altLang="en-US" sz="18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非化學製劑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的防治方法。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2850"/>
              </a:lnSpc>
              <a:spcBef>
                <a:spcPts val="0"/>
              </a:spcBef>
              <a:buAutoNum type="arabicPeriod" startAt="2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當藥劑應用已無可避免時，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marL="361950" indent="0">
              <a:lnSpc>
                <a:spcPts val="2850"/>
              </a:lnSpc>
              <a:spcBef>
                <a:spcPts val="0"/>
              </a:spcBef>
              <a:buNone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宜選擇對生物、人類及環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1950" indent="0">
              <a:lnSpc>
                <a:spcPts val="2850"/>
              </a:lnSpc>
              <a:spcBef>
                <a:spcPts val="0"/>
              </a:spcBef>
              <a:buNone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境影響最低的藥劑。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5</a:t>
            </a:fld>
            <a:endParaRPr lang="zh-TW" altLang="en-US"/>
          </a:p>
        </p:txBody>
      </p:sp>
      <p:sp>
        <p:nvSpPr>
          <p:cNvPr id="2" name="文字方塊 1"/>
          <p:cNvSpPr txBox="1"/>
          <p:nvPr/>
        </p:nvSpPr>
        <p:spPr>
          <a:xfrm>
            <a:off x="6006424" y="2830223"/>
            <a:ext cx="1035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化學藥劑</a:t>
            </a:r>
            <a:endParaRPr lang="en-US" altLang="zh-TW" sz="9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生物農藥</a:t>
            </a:r>
            <a:endParaRPr lang="en-US" altLang="zh-TW" sz="9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CCD079BE-8AB2-4A5E-AA15-AFB283814A29}"/>
              </a:ext>
            </a:extLst>
          </p:cNvPr>
          <p:cNvSpPr/>
          <p:nvPr/>
        </p:nvSpPr>
        <p:spPr>
          <a:xfrm>
            <a:off x="1023212" y="581630"/>
            <a:ext cx="74524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/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害物整合性管理 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(IPM)</a:t>
            </a: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策略擬訂</a:t>
            </a:r>
          </a:p>
        </p:txBody>
      </p:sp>
      <p:graphicFrame>
        <p:nvGraphicFramePr>
          <p:cNvPr id="26" name="資料庫圖表 25">
            <a:extLst>
              <a:ext uri="{FF2B5EF4-FFF2-40B4-BE49-F238E27FC236}">
                <a16:creationId xmlns="" xmlns:a16="http://schemas.microsoft.com/office/drawing/2014/main" id="{0D11CEFD-BC60-4076-A2FA-41A7B6B2E4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6893932"/>
              </p:ext>
            </p:extLst>
          </p:nvPr>
        </p:nvGraphicFramePr>
        <p:xfrm>
          <a:off x="2560320" y="2648496"/>
          <a:ext cx="6446520" cy="3711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文字方塊 28">
            <a:extLst>
              <a:ext uri="{FF2B5EF4-FFF2-40B4-BE49-F238E27FC236}">
                <a16:creationId xmlns="" xmlns:a16="http://schemas.microsoft.com/office/drawing/2014/main" id="{11FC44EC-B028-4B39-B795-1745A1584388}"/>
              </a:ext>
            </a:extLst>
          </p:cNvPr>
          <p:cNvSpPr txBox="1"/>
          <p:nvPr/>
        </p:nvSpPr>
        <p:spPr>
          <a:xfrm>
            <a:off x="8165333" y="5023072"/>
            <a:ext cx="899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預防</a:t>
            </a:r>
            <a:endParaRPr lang="zh-TW" altLang="en-US" sz="2400" b="1" baseline="300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="" xmlns:a16="http://schemas.microsoft.com/office/drawing/2014/main" id="{31DF4CF5-3BE0-4FC3-AFEC-244A99325CEA}"/>
              </a:ext>
            </a:extLst>
          </p:cNvPr>
          <p:cNvSpPr txBox="1"/>
          <p:nvPr/>
        </p:nvSpPr>
        <p:spPr>
          <a:xfrm>
            <a:off x="7239867" y="3883873"/>
            <a:ext cx="899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監測</a:t>
            </a:r>
          </a:p>
        </p:txBody>
      </p:sp>
      <p:sp>
        <p:nvSpPr>
          <p:cNvPr id="31" name="文字方塊 30">
            <a:extLst>
              <a:ext uri="{FF2B5EF4-FFF2-40B4-BE49-F238E27FC236}">
                <a16:creationId xmlns="" xmlns:a16="http://schemas.microsoft.com/office/drawing/2014/main" id="{EC9987F0-5602-46FB-ADD2-CC97817F38BC}"/>
              </a:ext>
            </a:extLst>
          </p:cNvPr>
          <p:cNvSpPr txBox="1"/>
          <p:nvPr/>
        </p:nvSpPr>
        <p:spPr>
          <a:xfrm>
            <a:off x="6136237" y="2599390"/>
            <a:ext cx="899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治療</a:t>
            </a:r>
          </a:p>
        </p:txBody>
      </p:sp>
    </p:spTree>
    <p:extLst>
      <p:ext uri="{BB962C8B-B14F-4D97-AF65-F5344CB8AC3E}">
        <p14:creationId xmlns:p14="http://schemas.microsoft.com/office/powerpoint/2010/main" val="4055592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內容版面配置區 2"/>
          <p:cNvSpPr txBox="1">
            <a:spLocks/>
          </p:cNvSpPr>
          <p:nvPr/>
        </p:nvSpPr>
        <p:spPr>
          <a:xfrm>
            <a:off x="50800" y="1872632"/>
            <a:ext cx="5414394" cy="4398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8834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一、預防：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98834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田區採收後徹底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清園、翻犁</a:t>
            </a:r>
            <a:endParaRPr lang="en-US" altLang="zh-TW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98438" indent="784225">
              <a:lnSpc>
                <a:spcPts val="2700"/>
              </a:lnSpc>
              <a:spcBef>
                <a:spcPts val="0"/>
              </a:spcBef>
              <a:buNone/>
            </a:pP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、淹水或曝曬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水旱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輪作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98834" indent="0">
              <a:lnSpc>
                <a:spcPts val="2700"/>
              </a:lnSpc>
              <a:spcBef>
                <a:spcPts val="0"/>
              </a:spcBef>
              <a:buNone/>
            </a:pP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 手動摘除卵塊或初孵化幼蟲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 indent="0">
              <a:lnSpc>
                <a:spcPts val="2700"/>
              </a:lnSpc>
              <a:spcBef>
                <a:spcPts val="450"/>
              </a:spcBef>
              <a:buNone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二、監測：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 indent="0">
              <a:lnSpc>
                <a:spcPts val="2700"/>
              </a:lnSpc>
              <a:spcBef>
                <a:spcPts val="450"/>
              </a:spcBef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●幼蟲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田間目視巡查</a:t>
            </a:r>
            <a:endParaRPr lang="en-US" altLang="zh-TW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 indent="0">
              <a:lnSpc>
                <a:spcPts val="2700"/>
              </a:lnSpc>
              <a:spcBef>
                <a:spcPts val="450"/>
              </a:spcBef>
              <a:buNone/>
            </a:pP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●成蟲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性費洛蒙誘捕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 indent="0">
              <a:lnSpc>
                <a:spcPts val="2700"/>
              </a:lnSpc>
              <a:spcBef>
                <a:spcPts val="450"/>
              </a:spcBef>
              <a:buNone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三、治療：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 indent="0">
              <a:lnSpc>
                <a:spcPts val="2700"/>
              </a:lnSpc>
              <a:spcBef>
                <a:spcPts val="450"/>
              </a:spcBef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● 達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時啟動藥劑防治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239963" indent="-2036763">
              <a:lnSpc>
                <a:spcPts val="2700"/>
              </a:lnSpc>
              <a:spcBef>
                <a:spcPts val="450"/>
              </a:spcBef>
              <a:buNone/>
            </a:pP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選用秋行軍蟲公告緊急防治藥劑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 indent="0">
              <a:lnSpc>
                <a:spcPts val="2700"/>
              </a:lnSpc>
              <a:spcBef>
                <a:spcPts val="450"/>
              </a:spcBef>
              <a:buNone/>
            </a:pP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3645016" y="2013305"/>
            <a:ext cx="5265404" cy="4007686"/>
            <a:chOff x="3357133" y="784484"/>
            <a:chExt cx="5275227" cy="4064994"/>
          </a:xfrm>
        </p:grpSpPr>
        <p:sp>
          <p:nvSpPr>
            <p:cNvPr id="2" name="橢圓 1"/>
            <p:cNvSpPr/>
            <p:nvPr/>
          </p:nvSpPr>
          <p:spPr>
            <a:xfrm>
              <a:off x="4209568" y="1278364"/>
              <a:ext cx="3570356" cy="302123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graphicFrame>
          <p:nvGraphicFramePr>
            <p:cNvPr id="55" name="資料庫圖表 54"/>
            <p:cNvGraphicFramePr/>
            <p:nvPr/>
          </p:nvGraphicFramePr>
          <p:xfrm>
            <a:off x="3357133" y="784484"/>
            <a:ext cx="5275227" cy="406499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8" name="文字方塊 7"/>
          <p:cNvSpPr txBox="1"/>
          <p:nvPr/>
        </p:nvSpPr>
        <p:spPr>
          <a:xfrm>
            <a:off x="5745063" y="1743123"/>
            <a:ext cx="1290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r>
              <a:rPr lang="zh-TW" altLang="en-US" sz="14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達防治基準</a:t>
            </a:r>
            <a:r>
              <a:rPr lang="en-US" altLang="zh-TW" sz="14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endParaRPr lang="zh-TW" altLang="en-US" sz="1400" b="1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3">
            <a:extLst>
              <a:ext uri="{FF2B5EF4-FFF2-40B4-BE49-F238E27FC236}">
                <a16:creationId xmlns="" xmlns:a16="http://schemas.microsoft.com/office/drawing/2014/main" id="{899E00B1-AE29-4A93-BEA0-B44306992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46191" y="6557645"/>
            <a:ext cx="2057400" cy="273844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6</a:t>
            </a:fld>
            <a:endParaRPr lang="zh-TW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492F4F63-F187-4966-94C1-4ED8A0ED3D4D}"/>
              </a:ext>
            </a:extLst>
          </p:cNvPr>
          <p:cNvSpPr/>
          <p:nvPr/>
        </p:nvSpPr>
        <p:spPr>
          <a:xfrm>
            <a:off x="1023212" y="581630"/>
            <a:ext cx="74524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/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秋行軍蟲整合性管理策略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F209A29-E9DA-4331-99D9-8138A71CE345}"/>
              </a:ext>
            </a:extLst>
          </p:cNvPr>
          <p:cNvSpPr/>
          <p:nvPr/>
        </p:nvSpPr>
        <p:spPr>
          <a:xfrm>
            <a:off x="250996" y="6137284"/>
            <a:ext cx="8642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defTabSz="342900">
              <a:buFont typeface="Wingdings" panose="05000000000000000000" pitchFamily="2" charset="2"/>
              <a:buChar char="ü"/>
            </a:pP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目前性費洛蒙於國內僅</a:t>
            </a:r>
            <a:r>
              <a:rPr lang="zh-TW" altLang="en-US" b="1" i="0" dirty="0">
                <a:solidFill>
                  <a:srgbClr val="0070C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供田間族群監測，用以掌握秋行軍蟲發生動態及蟲害風險預警，不具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大面積</a:t>
            </a:r>
            <a:r>
              <a:rPr lang="zh-TW" altLang="en-US" b="1" i="0" dirty="0">
                <a:solidFill>
                  <a:srgbClr val="0070C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共同防治效果</a:t>
            </a:r>
            <a:endParaRPr lang="zh-TW" altLang="en-US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2387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79"/>
          <p:cNvSpPr>
            <a:spLocks noChangeArrowheads="1"/>
          </p:cNvSpPr>
          <p:nvPr/>
        </p:nvSpPr>
        <p:spPr bwMode="auto">
          <a:xfrm>
            <a:off x="7308270" y="1372334"/>
            <a:ext cx="1766654" cy="1415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lnSpc>
                <a:spcPts val="2100"/>
              </a:lnSpc>
            </a:pPr>
            <a:r>
              <a:rPr kumimoji="0"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★ 幼蟲辨識重點 ★</a:t>
            </a:r>
            <a:endParaRPr kumimoji="0" lang="en-US" altLang="zh-TW" sz="1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100"/>
              </a:lnSpc>
            </a:pPr>
            <a:r>
              <a:rPr kumimoji="0" lang="en-US" altLang="zh-TW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體長</a:t>
            </a:r>
            <a:r>
              <a:rPr kumimoji="0" lang="en-US" altLang="zh-TW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0.2-3.2</a:t>
            </a:r>
            <a:r>
              <a:rPr kumimoji="0"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公分</a:t>
            </a:r>
            <a:endParaRPr kumimoji="0" lang="en-US" altLang="zh-TW" sz="1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100"/>
              </a:lnSpc>
            </a:pPr>
            <a:r>
              <a:rPr kumimoji="0"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體節有</a:t>
            </a:r>
            <a:r>
              <a:rPr kumimoji="0" lang="en-US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個黑點</a:t>
            </a:r>
            <a:endParaRPr kumimoji="0"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100"/>
              </a:lnSpc>
            </a:pPr>
            <a:r>
              <a:rPr kumimoji="0"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呈梯形分布</a:t>
            </a:r>
            <a:endParaRPr kumimoji="0" lang="en-US" altLang="zh-TW" sz="1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100"/>
              </a:lnSpc>
            </a:pPr>
            <a:r>
              <a:rPr kumimoji="0"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近末節則呈矩形</a:t>
            </a:r>
          </a:p>
        </p:txBody>
      </p:sp>
      <p:sp>
        <p:nvSpPr>
          <p:cNvPr id="3" name="矩形 2"/>
          <p:cNvSpPr/>
          <p:nvPr/>
        </p:nvSpPr>
        <p:spPr>
          <a:xfrm>
            <a:off x="216105" y="1104735"/>
            <a:ext cx="4256313" cy="2280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956" indent="-342900" algn="just">
              <a:lnSpc>
                <a:spcPts val="2200"/>
              </a:lnSpc>
              <a:spcBef>
                <a:spcPts val="900"/>
              </a:spcBef>
              <a:buFont typeface="Wingdings" panose="05000000000000000000" pitchFamily="2" charset="2"/>
              <a:buChar char="p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對象：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玉米、高粱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禾本科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高風險寄主作物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6088" indent="-358775" algn="just">
              <a:lnSpc>
                <a:spcPts val="2200"/>
              </a:lnSpc>
              <a:spcBef>
                <a:spcPts val="900"/>
              </a:spcBef>
              <a:buFont typeface="Wingdings" panose="05000000000000000000" pitchFamily="2" charset="2"/>
              <a:buChar char="p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時期：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苗期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階段開始執行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作物約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10~15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公分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高度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天一次。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11956" indent="-342900" algn="just">
              <a:lnSpc>
                <a:spcPts val="2200"/>
              </a:lnSpc>
              <a:spcBef>
                <a:spcPts val="900"/>
              </a:spcBef>
              <a:buFont typeface="Wingdings" panose="05000000000000000000" pitchFamily="2" charset="2"/>
              <a:buChar char="p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方式：</a:t>
            </a:r>
            <a:r>
              <a:rPr lang="zh-HK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每田區調查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3-5</a:t>
            </a:r>
            <a:r>
              <a:rPr lang="zh-HK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行，每行皆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須</a:t>
            </a:r>
            <a:r>
              <a:rPr lang="zh-HK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貫穿田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zh-HK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HK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目視觀察植株是否受害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，或於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心葉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生長點見大量新鮮蟲糞</a:t>
            </a:r>
            <a:r>
              <a:rPr lang="zh-HK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HK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矩形 79"/>
          <p:cNvSpPr>
            <a:spLocks noChangeArrowheads="1"/>
          </p:cNvSpPr>
          <p:nvPr/>
        </p:nvSpPr>
        <p:spPr bwMode="auto">
          <a:xfrm>
            <a:off x="499703" y="409513"/>
            <a:ext cx="4854673" cy="438582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2700"/>
              </a:lnSpc>
            </a:pPr>
            <a:r>
              <a:rPr kumimoji="0"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！新植作物，全面落實田間巡查！</a:t>
            </a:r>
            <a:endParaRPr kumimoji="0"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7</a:t>
            </a:fld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="" xmlns:a16="http://schemas.microsoft.com/office/drawing/2014/main" id="{1E886FA9-A8D4-4FA8-98F1-7E3A8C17647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7414" y="913016"/>
            <a:ext cx="2430856" cy="2251643"/>
          </a:xfrm>
          <a:prstGeom prst="rect">
            <a:avLst/>
          </a:prstGeom>
        </p:spPr>
      </p:pic>
      <p:grpSp>
        <p:nvGrpSpPr>
          <p:cNvPr id="14" name="群組 13">
            <a:extLst>
              <a:ext uri="{FF2B5EF4-FFF2-40B4-BE49-F238E27FC236}">
                <a16:creationId xmlns="" xmlns:a16="http://schemas.microsoft.com/office/drawing/2014/main" id="{065943E9-09EE-4D29-BD33-F6980750A038}"/>
              </a:ext>
            </a:extLst>
          </p:cNvPr>
          <p:cNvGrpSpPr/>
          <p:nvPr/>
        </p:nvGrpSpPr>
        <p:grpSpPr>
          <a:xfrm>
            <a:off x="216105" y="3292548"/>
            <a:ext cx="8794682" cy="3425680"/>
            <a:chOff x="216105" y="3292548"/>
            <a:chExt cx="8794682" cy="3425680"/>
          </a:xfrm>
        </p:grpSpPr>
        <p:sp>
          <p:nvSpPr>
            <p:cNvPr id="44" name="內容版面配置區 2"/>
            <p:cNvSpPr txBox="1">
              <a:spLocks/>
            </p:cNvSpPr>
            <p:nvPr/>
          </p:nvSpPr>
          <p:spPr>
            <a:xfrm>
              <a:off x="5722929" y="3292548"/>
              <a:ext cx="2972902" cy="3220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zh-TW" altLang="en-US" sz="15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田間觀察幼蟲直接取食為害樣態</a:t>
              </a:r>
              <a:endParaRPr lang="en-US" altLang="zh-TW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8" name="群組 7">
              <a:extLst>
                <a:ext uri="{FF2B5EF4-FFF2-40B4-BE49-F238E27FC236}">
                  <a16:creationId xmlns="" xmlns:a16="http://schemas.microsoft.com/office/drawing/2014/main" id="{AA868344-2BC1-4BE2-8AA1-AC71FE22CA0D}"/>
                </a:ext>
              </a:extLst>
            </p:cNvPr>
            <p:cNvGrpSpPr/>
            <p:nvPr/>
          </p:nvGrpSpPr>
          <p:grpSpPr>
            <a:xfrm>
              <a:off x="216105" y="3671989"/>
              <a:ext cx="3830621" cy="3046239"/>
              <a:chOff x="88852" y="3656186"/>
              <a:chExt cx="3830621" cy="3046239"/>
            </a:xfrm>
          </p:grpSpPr>
          <p:pic>
            <p:nvPicPr>
              <p:cNvPr id="28" name="圖片 27">
                <a:extLst>
                  <a:ext uri="{FF2B5EF4-FFF2-40B4-BE49-F238E27FC236}">
                    <a16:creationId xmlns="" xmlns:a16="http://schemas.microsoft.com/office/drawing/2014/main" id="{594134C1-2F9F-4C80-89B6-37C4171D4938}"/>
                  </a:ext>
                </a:extLst>
              </p:cNvPr>
              <p:cNvPicPr/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565"/>
              <a:stretch/>
            </p:blipFill>
            <p:spPr bwMode="auto">
              <a:xfrm>
                <a:off x="1805865" y="3671989"/>
                <a:ext cx="1763463" cy="2415072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37" name="矩形 36"/>
              <p:cNvSpPr/>
              <p:nvPr/>
            </p:nvSpPr>
            <p:spPr>
              <a:xfrm>
                <a:off x="194883" y="6148427"/>
                <a:ext cx="1485218" cy="5539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初齡幼蟲造成窗格紋食痕</a:t>
                </a:r>
                <a:endParaRPr lang="en-US" altLang="zh-TW" sz="15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9" name="內容版面配置區 2"/>
              <p:cNvSpPr txBox="1">
                <a:spLocks/>
              </p:cNvSpPr>
              <p:nvPr/>
            </p:nvSpPr>
            <p:spPr>
              <a:xfrm>
                <a:off x="1680101" y="6169239"/>
                <a:ext cx="2239372" cy="470189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altLang="zh-TW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</a:t>
                </a:r>
                <a:r>
                  <a:rPr lang="zh-TW" altLang="en-US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齡以上幼蟲取食生長點取食處具大量蟲糞</a:t>
                </a:r>
                <a:endParaRPr lang="en-US" altLang="zh-TW" sz="15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15" name="圖片 14" descr="一張含有 地面, 上方 的圖片&#10;&#10;自動產生的描述">
                <a:extLst>
                  <a:ext uri="{FF2B5EF4-FFF2-40B4-BE49-F238E27FC236}">
                    <a16:creationId xmlns="" xmlns:a16="http://schemas.microsoft.com/office/drawing/2014/main" id="{DB5849D1-8517-4218-95ED-7A4EAD4B27C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44" t="12636" r="-5544" b="775"/>
              <a:stretch/>
            </p:blipFill>
            <p:spPr>
              <a:xfrm flipH="1">
                <a:off x="88852" y="3656186"/>
                <a:ext cx="1591249" cy="2449486"/>
              </a:xfrm>
              <a:prstGeom prst="rect">
                <a:avLst/>
              </a:prstGeom>
            </p:spPr>
          </p:pic>
          <p:sp>
            <p:nvSpPr>
              <p:cNvPr id="2" name="橢圓 1"/>
              <p:cNvSpPr/>
              <p:nvPr/>
            </p:nvSpPr>
            <p:spPr>
              <a:xfrm>
                <a:off x="1978327" y="4273493"/>
                <a:ext cx="1378830" cy="1233869"/>
              </a:xfrm>
              <a:prstGeom prst="ellipse">
                <a:avLst/>
              </a:prstGeom>
              <a:noFill/>
              <a:ln w="762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350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="" xmlns:a16="http://schemas.microsoft.com/office/drawing/2014/main" id="{FDB7B7A7-9CB9-4901-AC5C-D91DA9AE6360}"/>
                  </a:ext>
                </a:extLst>
              </p:cNvPr>
              <p:cNvSpPr/>
              <p:nvPr/>
            </p:nvSpPr>
            <p:spPr>
              <a:xfrm>
                <a:off x="1742562" y="5717938"/>
                <a:ext cx="1300420" cy="323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5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典型危害狀</a:t>
                </a:r>
                <a:endParaRPr lang="en-US" altLang="zh-TW" sz="15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群組 10">
                <a:extLst>
                  <a:ext uri="{FF2B5EF4-FFF2-40B4-BE49-F238E27FC236}">
                    <a16:creationId xmlns="" xmlns:a16="http://schemas.microsoft.com/office/drawing/2014/main" id="{E75E1908-5AB3-45F3-B9C0-5CDFC167C19A}"/>
                  </a:ext>
                </a:extLst>
              </p:cNvPr>
              <p:cNvGrpSpPr/>
              <p:nvPr/>
            </p:nvGrpSpPr>
            <p:grpSpPr>
              <a:xfrm>
                <a:off x="1128934" y="3819566"/>
                <a:ext cx="1227256" cy="371749"/>
                <a:chOff x="3390866" y="2538041"/>
                <a:chExt cx="1636341" cy="495665"/>
              </a:xfrm>
            </p:grpSpPr>
            <p:sp>
              <p:nvSpPr>
                <p:cNvPr id="10" name="雲朵形 9">
                  <a:extLst>
                    <a:ext uri="{FF2B5EF4-FFF2-40B4-BE49-F238E27FC236}">
                      <a16:creationId xmlns="" xmlns:a16="http://schemas.microsoft.com/office/drawing/2014/main" id="{6A98433A-B15C-46F5-AD15-81087C138F05}"/>
                    </a:ext>
                  </a:extLst>
                </p:cNvPr>
                <p:cNvSpPr/>
                <p:nvPr/>
              </p:nvSpPr>
              <p:spPr>
                <a:xfrm>
                  <a:off x="3390866" y="2538041"/>
                  <a:ext cx="1636341" cy="495665"/>
                </a:xfrm>
                <a:prstGeom prst="cloud">
                  <a:avLst/>
                </a:prstGeom>
                <a:solidFill>
                  <a:srgbClr val="FFFF00"/>
                </a:solidFill>
                <a:ln w="28575"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35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" name="文字方塊 8">
                  <a:extLst>
                    <a:ext uri="{FF2B5EF4-FFF2-40B4-BE49-F238E27FC236}">
                      <a16:creationId xmlns="" xmlns:a16="http://schemas.microsoft.com/office/drawing/2014/main" id="{425AA4BF-5C06-4562-A713-D6F4F743D233}"/>
                    </a:ext>
                  </a:extLst>
                </p:cNvPr>
                <p:cNvSpPr txBox="1"/>
                <p:nvPr/>
              </p:nvSpPr>
              <p:spPr>
                <a:xfrm>
                  <a:off x="3665034" y="2552622"/>
                  <a:ext cx="1256813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350" b="1" dirty="0">
                      <a:solidFill>
                        <a:srgbClr val="FF0000"/>
                      </a:solidFill>
                      <a:latin typeface="+mj-ea"/>
                      <a:ea typeface="+mj-ea"/>
                    </a:rPr>
                    <a:t>巡查重點</a:t>
                  </a:r>
                </a:p>
              </p:txBody>
            </p:sp>
          </p:grpSp>
        </p:grpSp>
        <p:grpSp>
          <p:nvGrpSpPr>
            <p:cNvPr id="12" name="群組 11">
              <a:extLst>
                <a:ext uri="{FF2B5EF4-FFF2-40B4-BE49-F238E27FC236}">
                  <a16:creationId xmlns="" xmlns:a16="http://schemas.microsoft.com/office/drawing/2014/main" id="{D1C521E8-7B73-404A-A904-32627D89B4DA}"/>
                </a:ext>
              </a:extLst>
            </p:cNvPr>
            <p:cNvGrpSpPr/>
            <p:nvPr/>
          </p:nvGrpSpPr>
          <p:grpSpPr>
            <a:xfrm>
              <a:off x="3863608" y="3677939"/>
              <a:ext cx="5147179" cy="2834785"/>
              <a:chOff x="3863608" y="3677939"/>
              <a:chExt cx="5147179" cy="2834785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7625208" y="6179389"/>
                <a:ext cx="1196656" cy="323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危害雄花穗</a:t>
                </a:r>
                <a:endParaRPr lang="en-US" altLang="zh-TW" sz="15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7" name="圖片 6">
                <a:extLst>
                  <a:ext uri="{FF2B5EF4-FFF2-40B4-BE49-F238E27FC236}">
                    <a16:creationId xmlns="" xmlns:a16="http://schemas.microsoft.com/office/drawing/2014/main" id="{123D1CE9-C0D6-4F39-A021-0F0F9EDBAFB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835" t="1403" r="8970" b="1"/>
              <a:stretch/>
            </p:blipFill>
            <p:spPr>
              <a:xfrm>
                <a:off x="3863608" y="3677939"/>
                <a:ext cx="1583813" cy="2415072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32" name="矩形 31">
                <a:extLst>
                  <a:ext uri="{FF2B5EF4-FFF2-40B4-BE49-F238E27FC236}">
                    <a16:creationId xmlns="" xmlns:a16="http://schemas.microsoft.com/office/drawing/2014/main" id="{BCEAEA25-E1F3-4F3F-BDD9-B76741F8583C}"/>
                  </a:ext>
                </a:extLst>
              </p:cNvPr>
              <p:cNvSpPr/>
              <p:nvPr/>
            </p:nvSpPr>
            <p:spPr>
              <a:xfrm>
                <a:off x="4090040" y="6189559"/>
                <a:ext cx="3119340" cy="323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5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手動移除可疑卵塊及初孵化幼蟲</a:t>
                </a:r>
                <a:endParaRPr lang="en-US" altLang="zh-TW" sz="15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17" name="圖片 16" descr="一張含有 草, 室外, 個人, 綠色 的圖片&#10;&#10;自動產生的描述">
                <a:extLst>
                  <a:ext uri="{FF2B5EF4-FFF2-40B4-BE49-F238E27FC236}">
                    <a16:creationId xmlns="" xmlns:a16="http://schemas.microsoft.com/office/drawing/2014/main" id="{429D8C9B-F7C8-4EA0-9458-21AE8EB0966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13" r="4826"/>
              <a:stretch/>
            </p:blipFill>
            <p:spPr>
              <a:xfrm>
                <a:off x="7579020" y="3687792"/>
                <a:ext cx="1431767" cy="2395366"/>
              </a:xfrm>
              <a:prstGeom prst="rect">
                <a:avLst/>
              </a:prstGeom>
            </p:spPr>
          </p:pic>
          <p:pic>
            <p:nvPicPr>
              <p:cNvPr id="29" name="圖片 28">
                <a:extLst>
                  <a:ext uri="{FF2B5EF4-FFF2-40B4-BE49-F238E27FC236}">
                    <a16:creationId xmlns="" xmlns:a16="http://schemas.microsoft.com/office/drawing/2014/main" id="{39982954-EAA7-429B-BD3F-05E39565A4D3}"/>
                  </a:ext>
                </a:extLst>
              </p:cNvPr>
              <p:cNvPicPr/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250" r="10478" b="2477"/>
              <a:stretch/>
            </p:blipFill>
            <p:spPr bwMode="auto">
              <a:xfrm>
                <a:off x="5572642" y="3687792"/>
                <a:ext cx="1881157" cy="2415251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84173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圓角矩形 102">
            <a:extLst>
              <a:ext uri="{FF2B5EF4-FFF2-40B4-BE49-F238E27FC236}">
                <a16:creationId xmlns="" xmlns:a16="http://schemas.microsoft.com/office/drawing/2014/main" id="{A4E9B79A-4736-45B5-9FF3-865A37EBE93F}"/>
              </a:ext>
            </a:extLst>
          </p:cNvPr>
          <p:cNvSpPr/>
          <p:nvPr/>
        </p:nvSpPr>
        <p:spPr>
          <a:xfrm>
            <a:off x="413881" y="4198187"/>
            <a:ext cx="1044257" cy="1633769"/>
          </a:xfrm>
          <a:prstGeom prst="roundRect">
            <a:avLst/>
          </a:prstGeom>
          <a:solidFill>
            <a:srgbClr val="808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2" name="矩形 1"/>
          <p:cNvSpPr/>
          <p:nvPr/>
        </p:nvSpPr>
        <p:spPr>
          <a:xfrm>
            <a:off x="1373708" y="1379808"/>
            <a:ext cx="7229021" cy="1028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3597">
              <a:lnSpc>
                <a:spcPts val="2100"/>
              </a:lnSpc>
              <a:spcBef>
                <a:spcPts val="45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防治基準：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>
              <a:lnSpc>
                <a:spcPts val="2100"/>
              </a:lnSpc>
              <a:spcBef>
                <a:spcPts val="450"/>
              </a:spcBef>
            </a:pP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幼苗、抽穗期及果實期受害率達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</a:p>
          <a:p>
            <a:pPr marL="203597">
              <a:lnSpc>
                <a:spcPts val="2100"/>
              </a:lnSpc>
              <a:spcBef>
                <a:spcPts val="45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輪生後期至抽穗前期植株受害率達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20%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啟動藥劑防治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" name="直線接點 3">
            <a:extLst>
              <a:ext uri="{FF2B5EF4-FFF2-40B4-BE49-F238E27FC236}">
                <a16:creationId xmlns="" xmlns:a16="http://schemas.microsoft.com/office/drawing/2014/main" id="{6DB20F8B-F90B-48F8-855D-7E57D2291AD7}"/>
              </a:ext>
            </a:extLst>
          </p:cNvPr>
          <p:cNvCxnSpPr>
            <a:cxnSpLocks/>
          </p:cNvCxnSpPr>
          <p:nvPr/>
        </p:nvCxnSpPr>
        <p:spPr>
          <a:xfrm>
            <a:off x="7114843" y="2573480"/>
            <a:ext cx="20076" cy="216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>
            <a:extLst>
              <a:ext uri="{FF2B5EF4-FFF2-40B4-BE49-F238E27FC236}">
                <a16:creationId xmlns="" xmlns:a16="http://schemas.microsoft.com/office/drawing/2014/main" id="{A09C8062-CD9F-4D39-A566-13A9A2039C73}"/>
              </a:ext>
            </a:extLst>
          </p:cNvPr>
          <p:cNvCxnSpPr>
            <a:cxnSpLocks/>
          </p:cNvCxnSpPr>
          <p:nvPr/>
        </p:nvCxnSpPr>
        <p:spPr>
          <a:xfrm>
            <a:off x="2798969" y="2578578"/>
            <a:ext cx="4418" cy="216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>
            <a:extLst>
              <a:ext uri="{FF2B5EF4-FFF2-40B4-BE49-F238E27FC236}">
                <a16:creationId xmlns="" xmlns:a16="http://schemas.microsoft.com/office/drawing/2014/main" id="{5A4B99C9-F17A-48C4-ADEB-8D4DA3D23876}"/>
              </a:ext>
            </a:extLst>
          </p:cNvPr>
          <p:cNvCxnSpPr>
            <a:cxnSpLocks/>
          </p:cNvCxnSpPr>
          <p:nvPr/>
        </p:nvCxnSpPr>
        <p:spPr>
          <a:xfrm flipH="1">
            <a:off x="3899584" y="2573481"/>
            <a:ext cx="1049" cy="216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436173" y="3400875"/>
            <a:ext cx="1044900" cy="594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cxnSp>
        <p:nvCxnSpPr>
          <p:cNvPr id="8" name="直線接點 7"/>
          <p:cNvCxnSpPr>
            <a:cxnSpLocks/>
          </p:cNvCxnSpPr>
          <p:nvPr/>
        </p:nvCxnSpPr>
        <p:spPr>
          <a:xfrm>
            <a:off x="1503634" y="3237574"/>
            <a:ext cx="7290000" cy="725"/>
          </a:xfrm>
          <a:prstGeom prst="line">
            <a:avLst/>
          </a:prstGeom>
          <a:noFill/>
          <a:ln w="76200" cap="rnd" cmpd="sng" algn="ctr">
            <a:solidFill>
              <a:schemeClr val="bg2">
                <a:lumMod val="10000"/>
              </a:schemeClr>
            </a:solidFill>
            <a:prstDash val="solid"/>
          </a:ln>
          <a:effectLst/>
        </p:spPr>
      </p:cxnSp>
      <p:sp>
        <p:nvSpPr>
          <p:cNvPr id="9" name="文字方塊 8">
            <a:extLst>
              <a:ext uri="{FF2B5EF4-FFF2-40B4-BE49-F238E27FC236}">
                <a16:creationId xmlns="" xmlns:a16="http://schemas.microsoft.com/office/drawing/2014/main" id="{9757ADA2-922C-4C9B-AE67-A820086A6746}"/>
              </a:ext>
            </a:extLst>
          </p:cNvPr>
          <p:cNvSpPr txBox="1"/>
          <p:nvPr/>
        </p:nvSpPr>
        <p:spPr>
          <a:xfrm>
            <a:off x="3050061" y="2855948"/>
            <a:ext cx="6820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5-15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grpSp>
        <p:nvGrpSpPr>
          <p:cNvPr id="10" name="群組 21">
            <a:extLst>
              <a:ext uri="{FF2B5EF4-FFF2-40B4-BE49-F238E27FC236}">
                <a16:creationId xmlns="" xmlns:a16="http://schemas.microsoft.com/office/drawing/2014/main" id="{54F77578-0F6C-414C-B0FC-5FE8E552D380}"/>
              </a:ext>
            </a:extLst>
          </p:cNvPr>
          <p:cNvGrpSpPr/>
          <p:nvPr/>
        </p:nvGrpSpPr>
        <p:grpSpPr>
          <a:xfrm>
            <a:off x="422467" y="1529455"/>
            <a:ext cx="1044257" cy="1633769"/>
            <a:chOff x="277330" y="2670068"/>
            <a:chExt cx="1643484" cy="400505"/>
          </a:xfrm>
        </p:grpSpPr>
        <p:sp>
          <p:nvSpPr>
            <p:cNvPr id="11" name="圓角矩形 102">
              <a:extLst>
                <a:ext uri="{FF2B5EF4-FFF2-40B4-BE49-F238E27FC236}">
                  <a16:creationId xmlns="" xmlns:a16="http://schemas.microsoft.com/office/drawing/2014/main" id="{A4E9B79A-4736-45B5-9FF3-865A37EBE93F}"/>
                </a:ext>
              </a:extLst>
            </p:cNvPr>
            <p:cNvSpPr/>
            <p:nvPr/>
          </p:nvSpPr>
          <p:spPr>
            <a:xfrm>
              <a:off x="277330" y="2670068"/>
              <a:ext cx="1643484" cy="400505"/>
            </a:xfrm>
            <a:prstGeom prst="roundRect">
              <a:avLst/>
            </a:prstGeom>
            <a:solidFill>
              <a:srgbClr val="808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dirty="0"/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="" xmlns:a16="http://schemas.microsoft.com/office/drawing/2014/main" id="{985730C5-7FC0-4FEA-8012-47F8DF8D7227}"/>
                </a:ext>
              </a:extLst>
            </p:cNvPr>
            <p:cNvSpPr txBox="1"/>
            <p:nvPr/>
          </p:nvSpPr>
          <p:spPr>
            <a:xfrm>
              <a:off x="411233" y="2800082"/>
              <a:ext cx="1419833" cy="113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玉米</a:t>
              </a:r>
              <a:endParaRPr lang="zh-TW" altLang="en-US" sz="13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13" name="直線接點 12">
            <a:extLst>
              <a:ext uri="{FF2B5EF4-FFF2-40B4-BE49-F238E27FC236}">
                <a16:creationId xmlns="" xmlns:a16="http://schemas.microsoft.com/office/drawing/2014/main" id="{185792AC-25F6-402D-933E-3F724C8F0A39}"/>
              </a:ext>
            </a:extLst>
          </p:cNvPr>
          <p:cNvCxnSpPr>
            <a:cxnSpLocks/>
          </p:cNvCxnSpPr>
          <p:nvPr/>
        </p:nvCxnSpPr>
        <p:spPr>
          <a:xfrm>
            <a:off x="1517148" y="2495622"/>
            <a:ext cx="7276486" cy="0"/>
          </a:xfrm>
          <a:prstGeom prst="line">
            <a:avLst/>
          </a:prstGeom>
          <a:noFill/>
          <a:ln w="76200" cap="rnd" cmpd="sng" algn="ctr">
            <a:solidFill>
              <a:srgbClr val="BBB473">
                <a:lumMod val="50000"/>
              </a:srgbClr>
            </a:solidFill>
            <a:prstDash val="solid"/>
          </a:ln>
          <a:effectLst/>
        </p:spPr>
      </p:cxnSp>
      <p:sp>
        <p:nvSpPr>
          <p:cNvPr id="14" name="文字方塊 13">
            <a:extLst>
              <a:ext uri="{FF2B5EF4-FFF2-40B4-BE49-F238E27FC236}">
                <a16:creationId xmlns="" xmlns:a16="http://schemas.microsoft.com/office/drawing/2014/main" id="{A9E10FA2-1B06-435B-9386-01EAA505BD66}"/>
              </a:ext>
            </a:extLst>
          </p:cNvPr>
          <p:cNvSpPr txBox="1"/>
          <p:nvPr/>
        </p:nvSpPr>
        <p:spPr>
          <a:xfrm>
            <a:off x="4238556" y="2885403"/>
            <a:ext cx="805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15-25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="" xmlns:a16="http://schemas.microsoft.com/office/drawing/2014/main" id="{1A912930-5286-4B15-B167-18F4D53A38FD}"/>
              </a:ext>
            </a:extLst>
          </p:cNvPr>
          <p:cNvSpPr txBox="1"/>
          <p:nvPr/>
        </p:nvSpPr>
        <p:spPr>
          <a:xfrm>
            <a:off x="5933786" y="2867178"/>
            <a:ext cx="8052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25-40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="" xmlns:a16="http://schemas.microsoft.com/office/drawing/2014/main" id="{19C955AF-AD97-492E-BBC6-F579214D31A7}"/>
              </a:ext>
            </a:extLst>
          </p:cNvPr>
          <p:cNvSpPr txBox="1"/>
          <p:nvPr/>
        </p:nvSpPr>
        <p:spPr>
          <a:xfrm>
            <a:off x="7607915" y="2878880"/>
            <a:ext cx="8318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40-70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 rotWithShape="1">
          <a:blip r:embed="rId3" cstate="print"/>
          <a:srcRect l="13579" t="96896" r="-1168" b="1022"/>
          <a:stretch/>
        </p:blipFill>
        <p:spPr>
          <a:xfrm>
            <a:off x="1462814" y="4117709"/>
            <a:ext cx="7614000" cy="94255"/>
          </a:xfrm>
          <a:prstGeom prst="rect">
            <a:avLst/>
          </a:prstGeom>
        </p:spPr>
      </p:pic>
      <p:sp>
        <p:nvSpPr>
          <p:cNvPr id="18" name="文字方塊 17"/>
          <p:cNvSpPr txBox="1"/>
          <p:nvPr/>
        </p:nvSpPr>
        <p:spPr>
          <a:xfrm>
            <a:off x="367390" y="3500253"/>
            <a:ext cx="1138800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秋行軍蟲</a:t>
            </a:r>
          </a:p>
        </p:txBody>
      </p:sp>
      <p:grpSp>
        <p:nvGrpSpPr>
          <p:cNvPr id="19" name="群組 19">
            <a:extLst>
              <a:ext uri="{FF2B5EF4-FFF2-40B4-BE49-F238E27FC236}">
                <a16:creationId xmlns="" xmlns:a16="http://schemas.microsoft.com/office/drawing/2014/main" id="{9DE50FAD-5EDF-4D6D-ABDA-73AE90B35403}"/>
              </a:ext>
            </a:extLst>
          </p:cNvPr>
          <p:cNvGrpSpPr/>
          <p:nvPr/>
        </p:nvGrpSpPr>
        <p:grpSpPr>
          <a:xfrm>
            <a:off x="1567662" y="3444948"/>
            <a:ext cx="726051" cy="253916"/>
            <a:chOff x="2952001" y="5982245"/>
            <a:chExt cx="968068" cy="338554"/>
          </a:xfrm>
        </p:grpSpPr>
        <p:sp>
          <p:nvSpPr>
            <p:cNvPr id="20" name="矩形 19"/>
            <p:cNvSpPr/>
            <p:nvPr/>
          </p:nvSpPr>
          <p:spPr>
            <a:xfrm>
              <a:off x="3012220" y="5993245"/>
              <a:ext cx="867791" cy="27274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52001" y="5982245"/>
              <a:ext cx="96806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採後清園</a:t>
              </a:r>
              <a:endParaRPr lang="en-US" altLang="zh-TW" sz="105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22" name="群組 23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3974675" y="3791386"/>
            <a:ext cx="741713" cy="253916"/>
            <a:chOff x="5037700" y="3480626"/>
            <a:chExt cx="988049" cy="338555"/>
          </a:xfrm>
        </p:grpSpPr>
        <p:sp>
          <p:nvSpPr>
            <p:cNvPr id="24" name="矩形 23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037700" y="3480626"/>
              <a:ext cx="98804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化學防治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3F335105-08BA-4C23-AECD-7969DACAA8B6}"/>
              </a:ext>
            </a:extLst>
          </p:cNvPr>
          <p:cNvSpPr/>
          <p:nvPr/>
        </p:nvSpPr>
        <p:spPr>
          <a:xfrm>
            <a:off x="1612654" y="3750877"/>
            <a:ext cx="1123344" cy="22284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05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翻耕淹水或曝曬</a:t>
            </a:r>
            <a:endParaRPr lang="en-US" altLang="zh-TW" sz="105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7" name="群組 56">
            <a:extLst>
              <a:ext uri="{FF2B5EF4-FFF2-40B4-BE49-F238E27FC236}">
                <a16:creationId xmlns="" xmlns:a16="http://schemas.microsoft.com/office/drawing/2014/main" id="{73050F1A-4070-469C-8153-7877A1CB3657}"/>
              </a:ext>
            </a:extLst>
          </p:cNvPr>
          <p:cNvGrpSpPr/>
          <p:nvPr/>
        </p:nvGrpSpPr>
        <p:grpSpPr>
          <a:xfrm>
            <a:off x="4642047" y="3584563"/>
            <a:ext cx="723159" cy="253916"/>
            <a:chOff x="5037700" y="3515239"/>
            <a:chExt cx="963333" cy="338555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48730EB4-A8B1-4BE6-8551-CD9446234DA1}"/>
                </a:ext>
              </a:extLst>
            </p:cNvPr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A078A124-CC75-4240-867A-76477AA0ECBE}"/>
                </a:ext>
              </a:extLst>
            </p:cNvPr>
            <p:cNvSpPr/>
            <p:nvPr/>
          </p:nvSpPr>
          <p:spPr>
            <a:xfrm>
              <a:off x="5037700" y="3515239"/>
              <a:ext cx="963333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生物農藥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0" name="群組 60">
            <a:extLst>
              <a:ext uri="{FF2B5EF4-FFF2-40B4-BE49-F238E27FC236}">
                <a16:creationId xmlns="" xmlns:a16="http://schemas.microsoft.com/office/drawing/2014/main" id="{0DF1CF3F-6074-4D90-AB61-54C208F773E3}"/>
              </a:ext>
            </a:extLst>
          </p:cNvPr>
          <p:cNvGrpSpPr/>
          <p:nvPr/>
        </p:nvGrpSpPr>
        <p:grpSpPr>
          <a:xfrm>
            <a:off x="3963604" y="3342926"/>
            <a:ext cx="736054" cy="253916"/>
            <a:chOff x="325367" y="3612383"/>
            <a:chExt cx="980511" cy="338555"/>
          </a:xfrm>
        </p:grpSpPr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E8E475DB-78DE-4BE3-BF20-461317A1E1B8}"/>
                </a:ext>
              </a:extLst>
            </p:cNvPr>
            <p:cNvSpPr/>
            <p:nvPr/>
          </p:nvSpPr>
          <p:spPr>
            <a:xfrm>
              <a:off x="409965" y="367039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5DCD4C28-0A00-4081-BE1F-4DD91B2BF3DD}"/>
                </a:ext>
              </a:extLst>
            </p:cNvPr>
            <p:cNvSpPr/>
            <p:nvPr/>
          </p:nvSpPr>
          <p:spPr>
            <a:xfrm>
              <a:off x="325367" y="3612383"/>
              <a:ext cx="98051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田間巡查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3" name="群組 69">
            <a:extLst>
              <a:ext uri="{FF2B5EF4-FFF2-40B4-BE49-F238E27FC236}">
                <a16:creationId xmlns="" xmlns:a16="http://schemas.microsoft.com/office/drawing/2014/main" id="{7AED9782-C56B-4670-848E-1E5448D5BB23}"/>
              </a:ext>
            </a:extLst>
          </p:cNvPr>
          <p:cNvGrpSpPr/>
          <p:nvPr/>
        </p:nvGrpSpPr>
        <p:grpSpPr>
          <a:xfrm>
            <a:off x="2860880" y="3407974"/>
            <a:ext cx="1009295" cy="253916"/>
            <a:chOff x="4696230" y="3498716"/>
            <a:chExt cx="594934" cy="338555"/>
          </a:xfrm>
        </p:grpSpPr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958D01BE-84FD-433D-8444-FF2EF5B3A2D5}"/>
                </a:ext>
              </a:extLst>
            </p:cNvPr>
            <p:cNvSpPr/>
            <p:nvPr/>
          </p:nvSpPr>
          <p:spPr>
            <a:xfrm>
              <a:off x="4735636" y="3561998"/>
              <a:ext cx="505442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80C57462-752C-449D-AEE4-E32A4325A07F}"/>
                </a:ext>
              </a:extLst>
            </p:cNvPr>
            <p:cNvSpPr/>
            <p:nvPr/>
          </p:nvSpPr>
          <p:spPr>
            <a:xfrm>
              <a:off x="4696230" y="3498716"/>
              <a:ext cx="594934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性費洛蒙監測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6" name="群組 73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3970708" y="3580441"/>
            <a:ext cx="716898" cy="253916"/>
            <a:chOff x="5037702" y="3507683"/>
            <a:chExt cx="954993" cy="338555"/>
          </a:xfrm>
        </p:grpSpPr>
        <p:sp>
          <p:nvSpPr>
            <p:cNvPr id="37" name="矩形 36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037702" y="3507683"/>
              <a:ext cx="954993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物理防治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39" name="圓角矩形 38"/>
          <p:cNvSpPr/>
          <p:nvPr/>
        </p:nvSpPr>
        <p:spPr>
          <a:xfrm>
            <a:off x="326066" y="3332176"/>
            <a:ext cx="8653527" cy="761384"/>
          </a:xfrm>
          <a:prstGeom prst="roundRect">
            <a:avLst/>
          </a:prstGeom>
          <a:noFill/>
          <a:ln w="38100"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40" name="矩形 39"/>
          <p:cNvSpPr/>
          <p:nvPr/>
        </p:nvSpPr>
        <p:spPr>
          <a:xfrm>
            <a:off x="1461775" y="2580571"/>
            <a:ext cx="7299727" cy="239998"/>
          </a:xfrm>
          <a:prstGeom prst="rect">
            <a:avLst/>
          </a:prstGeom>
          <a:solidFill>
            <a:schemeClr val="bg2">
              <a:lumMod val="9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1774522" y="2546025"/>
            <a:ext cx="70403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種植前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4167208" y="2563509"/>
            <a:ext cx="87716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輪生初期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7247042" y="2572528"/>
            <a:ext cx="1569660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輪生後期至糊熟期</a:t>
            </a:r>
          </a:p>
        </p:txBody>
      </p:sp>
      <p:sp>
        <p:nvSpPr>
          <p:cNvPr id="44" name="文字方塊 43">
            <a:extLst>
              <a:ext uri="{FF2B5EF4-FFF2-40B4-BE49-F238E27FC236}">
                <a16:creationId xmlns="" xmlns:a16="http://schemas.microsoft.com/office/drawing/2014/main" id="{BFC79840-31D1-415F-8EE7-1753BF2A27C6}"/>
              </a:ext>
            </a:extLst>
          </p:cNvPr>
          <p:cNvSpPr txBox="1"/>
          <p:nvPr/>
        </p:nvSpPr>
        <p:spPr>
          <a:xfrm>
            <a:off x="2989282" y="2548740"/>
            <a:ext cx="70403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幼苗期</a:t>
            </a:r>
          </a:p>
        </p:txBody>
      </p:sp>
      <p:sp>
        <p:nvSpPr>
          <p:cNvPr id="45" name="文字方塊 44">
            <a:extLst>
              <a:ext uri="{FF2B5EF4-FFF2-40B4-BE49-F238E27FC236}">
                <a16:creationId xmlns="" xmlns:a16="http://schemas.microsoft.com/office/drawing/2014/main" id="{AA2A1E0E-45E6-438C-A5E4-0A228C801E11}"/>
              </a:ext>
            </a:extLst>
          </p:cNvPr>
          <p:cNvSpPr txBox="1"/>
          <p:nvPr/>
        </p:nvSpPr>
        <p:spPr>
          <a:xfrm>
            <a:off x="5849128" y="2558371"/>
            <a:ext cx="87716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輪生中期</a:t>
            </a:r>
          </a:p>
        </p:txBody>
      </p:sp>
      <p:grpSp>
        <p:nvGrpSpPr>
          <p:cNvPr id="52" name="群組 171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7307610" y="3372606"/>
            <a:ext cx="756890" cy="253916"/>
            <a:chOff x="4980417" y="3507839"/>
            <a:chExt cx="1008267" cy="338555"/>
          </a:xfrm>
        </p:grpSpPr>
        <p:sp>
          <p:nvSpPr>
            <p:cNvPr id="53" name="矩形 52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980417" y="3507839"/>
              <a:ext cx="1008267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化學防治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55" name="群組 174">
            <a:extLst>
              <a:ext uri="{FF2B5EF4-FFF2-40B4-BE49-F238E27FC236}">
                <a16:creationId xmlns="" xmlns:a16="http://schemas.microsoft.com/office/drawing/2014/main" id="{73050F1A-4070-469C-8153-7877A1CB3657}"/>
              </a:ext>
            </a:extLst>
          </p:cNvPr>
          <p:cNvGrpSpPr/>
          <p:nvPr/>
        </p:nvGrpSpPr>
        <p:grpSpPr>
          <a:xfrm>
            <a:off x="8033621" y="3372606"/>
            <a:ext cx="756889" cy="253916"/>
            <a:chOff x="5023882" y="3506978"/>
            <a:chExt cx="1008266" cy="338555"/>
          </a:xfrm>
        </p:grpSpPr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48730EB4-A8B1-4BE6-8551-CD9446234DA1}"/>
                </a:ext>
              </a:extLst>
            </p:cNvPr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A078A124-CC75-4240-867A-76477AA0ECBE}"/>
                </a:ext>
              </a:extLst>
            </p:cNvPr>
            <p:cNvSpPr/>
            <p:nvPr/>
          </p:nvSpPr>
          <p:spPr>
            <a:xfrm>
              <a:off x="5023882" y="3506978"/>
              <a:ext cx="1008266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生物農藥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64" name="群組 188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4616506" y="3328993"/>
            <a:ext cx="751043" cy="253916"/>
            <a:chOff x="5022250" y="3487974"/>
            <a:chExt cx="1000478" cy="338556"/>
          </a:xfrm>
        </p:grpSpPr>
        <p:sp>
          <p:nvSpPr>
            <p:cNvPr id="65" name="矩形 64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5022250" y="3487974"/>
              <a:ext cx="1000478" cy="3385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70" name="群組 197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7320809" y="3611457"/>
            <a:ext cx="756889" cy="253916"/>
            <a:chOff x="5005623" y="3223718"/>
            <a:chExt cx="1008266" cy="338554"/>
          </a:xfrm>
        </p:grpSpPr>
        <p:sp>
          <p:nvSpPr>
            <p:cNvPr id="71" name="矩形 70"/>
            <p:cNvSpPr/>
            <p:nvPr/>
          </p:nvSpPr>
          <p:spPr>
            <a:xfrm>
              <a:off x="5122298" y="328080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005623" y="3223718"/>
              <a:ext cx="100826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73" name="直線接點 72">
            <a:extLst>
              <a:ext uri="{FF2B5EF4-FFF2-40B4-BE49-F238E27FC236}">
                <a16:creationId xmlns="" xmlns:a16="http://schemas.microsoft.com/office/drawing/2014/main" id="{6DB20F8B-F90B-48F8-855D-7E57D2291AD7}"/>
              </a:ext>
            </a:extLst>
          </p:cNvPr>
          <p:cNvCxnSpPr>
            <a:cxnSpLocks/>
          </p:cNvCxnSpPr>
          <p:nvPr/>
        </p:nvCxnSpPr>
        <p:spPr>
          <a:xfrm>
            <a:off x="5393987" y="2548074"/>
            <a:ext cx="20076" cy="2160000"/>
          </a:xfrm>
          <a:prstGeom prst="line">
            <a:avLst/>
          </a:prstGeom>
          <a:ln w="15875">
            <a:solidFill>
              <a:schemeClr val="accent4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文字方塊 73">
            <a:extLst>
              <a:ext uri="{FF2B5EF4-FFF2-40B4-BE49-F238E27FC236}">
                <a16:creationId xmlns="" xmlns:a16="http://schemas.microsoft.com/office/drawing/2014/main" id="{985730C5-7FC0-4FEA-8012-47F8DF8D7227}"/>
              </a:ext>
            </a:extLst>
          </p:cNvPr>
          <p:cNvSpPr txBox="1"/>
          <p:nvPr/>
        </p:nvSpPr>
        <p:spPr>
          <a:xfrm>
            <a:off x="493520" y="4728369"/>
            <a:ext cx="902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高粱</a:t>
            </a:r>
            <a:endParaRPr lang="zh-TW" altLang="en-US" sz="13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6" name="文字方塊 75">
            <a:extLst>
              <a:ext uri="{FF2B5EF4-FFF2-40B4-BE49-F238E27FC236}">
                <a16:creationId xmlns="" xmlns:a16="http://schemas.microsoft.com/office/drawing/2014/main" id="{9757ADA2-922C-4C9B-AE67-A820086A6746}"/>
              </a:ext>
            </a:extLst>
          </p:cNvPr>
          <p:cNvSpPr txBox="1"/>
          <p:nvPr/>
        </p:nvSpPr>
        <p:spPr>
          <a:xfrm>
            <a:off x="2844775" y="4198187"/>
            <a:ext cx="1272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12-15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cxnSp>
        <p:nvCxnSpPr>
          <p:cNvPr id="77" name="直線接點 76">
            <a:extLst>
              <a:ext uri="{FF2B5EF4-FFF2-40B4-BE49-F238E27FC236}">
                <a16:creationId xmlns="" xmlns:a16="http://schemas.microsoft.com/office/drawing/2014/main" id="{185792AC-25F6-402D-933E-3F724C8F0A39}"/>
              </a:ext>
            </a:extLst>
          </p:cNvPr>
          <p:cNvCxnSpPr>
            <a:cxnSpLocks/>
          </p:cNvCxnSpPr>
          <p:nvPr/>
        </p:nvCxnSpPr>
        <p:spPr>
          <a:xfrm>
            <a:off x="1466724" y="4785518"/>
            <a:ext cx="7276486" cy="0"/>
          </a:xfrm>
          <a:prstGeom prst="line">
            <a:avLst/>
          </a:prstGeom>
          <a:noFill/>
          <a:ln w="76200" cap="rnd" cmpd="sng" algn="ctr">
            <a:solidFill>
              <a:srgbClr val="BBB473">
                <a:lumMod val="50000"/>
              </a:srgbClr>
            </a:solidFill>
            <a:prstDash val="solid"/>
          </a:ln>
          <a:effectLst/>
        </p:spPr>
      </p:cxnSp>
      <p:sp>
        <p:nvSpPr>
          <p:cNvPr id="78" name="文字方塊 77">
            <a:extLst>
              <a:ext uri="{FF2B5EF4-FFF2-40B4-BE49-F238E27FC236}">
                <a16:creationId xmlns="" xmlns:a16="http://schemas.microsoft.com/office/drawing/2014/main" id="{A9E10FA2-1B06-435B-9386-01EAA505BD66}"/>
              </a:ext>
            </a:extLst>
          </p:cNvPr>
          <p:cNvSpPr txBox="1"/>
          <p:nvPr/>
        </p:nvSpPr>
        <p:spPr>
          <a:xfrm>
            <a:off x="4059539" y="4218989"/>
            <a:ext cx="1229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28-32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79" name="文字方塊 78">
            <a:extLst>
              <a:ext uri="{FF2B5EF4-FFF2-40B4-BE49-F238E27FC236}">
                <a16:creationId xmlns="" xmlns:a16="http://schemas.microsoft.com/office/drawing/2014/main" id="{1A912930-5286-4B15-B167-18F4D53A38FD}"/>
              </a:ext>
            </a:extLst>
          </p:cNvPr>
          <p:cNvSpPr txBox="1"/>
          <p:nvPr/>
        </p:nvSpPr>
        <p:spPr>
          <a:xfrm>
            <a:off x="5634445" y="4224005"/>
            <a:ext cx="11330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55-60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80" name="文字方塊 79">
            <a:extLst>
              <a:ext uri="{FF2B5EF4-FFF2-40B4-BE49-F238E27FC236}">
                <a16:creationId xmlns="" xmlns:a16="http://schemas.microsoft.com/office/drawing/2014/main" id="{19C955AF-AD97-492E-BBC6-F579214D31A7}"/>
              </a:ext>
            </a:extLst>
          </p:cNvPr>
          <p:cNvSpPr txBox="1"/>
          <p:nvPr/>
        </p:nvSpPr>
        <p:spPr>
          <a:xfrm>
            <a:off x="7455520" y="4212309"/>
            <a:ext cx="13308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60-93</a:t>
            </a:r>
            <a:r>
              <a:rPr lang="zh-TW" altLang="en-US" sz="1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sp>
        <p:nvSpPr>
          <p:cNvPr id="81" name="矩形 80"/>
          <p:cNvSpPr/>
          <p:nvPr/>
        </p:nvSpPr>
        <p:spPr>
          <a:xfrm>
            <a:off x="1446517" y="4459530"/>
            <a:ext cx="7299727" cy="239998"/>
          </a:xfrm>
          <a:prstGeom prst="rect">
            <a:avLst/>
          </a:prstGeom>
          <a:solidFill>
            <a:schemeClr val="bg2">
              <a:lumMod val="9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2" name="文字方塊 81"/>
          <p:cNvSpPr txBox="1"/>
          <p:nvPr/>
        </p:nvSpPr>
        <p:spPr>
          <a:xfrm>
            <a:off x="1863809" y="4423000"/>
            <a:ext cx="70403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種植前</a:t>
            </a:r>
          </a:p>
        </p:txBody>
      </p:sp>
      <p:sp>
        <p:nvSpPr>
          <p:cNvPr id="83" name="文字方塊 82"/>
          <p:cNvSpPr txBox="1"/>
          <p:nvPr/>
        </p:nvSpPr>
        <p:spPr>
          <a:xfrm>
            <a:off x="4132086" y="4440484"/>
            <a:ext cx="105028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幼穗形成期</a:t>
            </a:r>
          </a:p>
        </p:txBody>
      </p:sp>
      <p:sp>
        <p:nvSpPr>
          <p:cNvPr id="84" name="文字方塊 83"/>
          <p:cNvSpPr txBox="1"/>
          <p:nvPr/>
        </p:nvSpPr>
        <p:spPr>
          <a:xfrm>
            <a:off x="7299216" y="4444864"/>
            <a:ext cx="1396536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開花期至成熟期</a:t>
            </a:r>
          </a:p>
        </p:txBody>
      </p:sp>
      <p:sp>
        <p:nvSpPr>
          <p:cNvPr id="85" name="文字方塊 84">
            <a:extLst>
              <a:ext uri="{FF2B5EF4-FFF2-40B4-BE49-F238E27FC236}">
                <a16:creationId xmlns="" xmlns:a16="http://schemas.microsoft.com/office/drawing/2014/main" id="{BFC79840-31D1-415F-8EE7-1753BF2A27C6}"/>
              </a:ext>
            </a:extLst>
          </p:cNvPr>
          <p:cNvSpPr txBox="1"/>
          <p:nvPr/>
        </p:nvSpPr>
        <p:spPr>
          <a:xfrm>
            <a:off x="3002846" y="4444864"/>
            <a:ext cx="70403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 dirty="0">
                <a:latin typeface="標楷體" panose="03000509000000000000" pitchFamily="65" charset="-120"/>
                <a:ea typeface="標楷體" panose="03000509000000000000" pitchFamily="65" charset="-120"/>
              </a:rPr>
              <a:t>幼苗期</a:t>
            </a:r>
          </a:p>
        </p:txBody>
      </p:sp>
      <p:sp>
        <p:nvSpPr>
          <p:cNvPr id="86" name="文字方塊 85">
            <a:extLst>
              <a:ext uri="{FF2B5EF4-FFF2-40B4-BE49-F238E27FC236}">
                <a16:creationId xmlns="" xmlns:a16="http://schemas.microsoft.com/office/drawing/2014/main" id="{AA2A1E0E-45E6-438C-A5E4-0A228C801E11}"/>
              </a:ext>
            </a:extLst>
          </p:cNvPr>
          <p:cNvSpPr txBox="1"/>
          <p:nvPr/>
        </p:nvSpPr>
        <p:spPr>
          <a:xfrm>
            <a:off x="5698928" y="4446677"/>
            <a:ext cx="105028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50">
                <a:latin typeface="標楷體" panose="03000509000000000000" pitchFamily="65" charset="-120"/>
                <a:ea typeface="標楷體" panose="03000509000000000000" pitchFamily="65" charset="-120"/>
              </a:rPr>
              <a:t>灌溉抽穗期</a:t>
            </a:r>
            <a:endParaRPr lang="zh-TW" altLang="en-US" sz="135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1325561" y="4908842"/>
            <a:ext cx="7229021" cy="1028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3597">
              <a:lnSpc>
                <a:spcPts val="2100"/>
              </a:lnSpc>
              <a:spcBef>
                <a:spcPts val="45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防治基準：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03597">
              <a:lnSpc>
                <a:spcPts val="2100"/>
              </a:lnSpc>
              <a:spcBef>
                <a:spcPts val="450"/>
              </a:spcBef>
            </a:pP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幼苗、幼穗形成期及開花期受害率達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</a:p>
          <a:p>
            <a:pPr marL="203597">
              <a:lnSpc>
                <a:spcPts val="2100"/>
              </a:lnSpc>
              <a:spcBef>
                <a:spcPts val="45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抽穗期植株受害率達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20%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啟動藥劑防治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3" name="群組 23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5492045" y="3636393"/>
            <a:ext cx="822785" cy="253916"/>
            <a:chOff x="4991268" y="3523171"/>
            <a:chExt cx="1096047" cy="338555"/>
          </a:xfrm>
        </p:grpSpPr>
        <p:sp>
          <p:nvSpPr>
            <p:cNvPr id="94" name="矩形 93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4991268" y="3523171"/>
              <a:ext cx="1096047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化學防治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96" name="群組 56">
            <a:extLst>
              <a:ext uri="{FF2B5EF4-FFF2-40B4-BE49-F238E27FC236}">
                <a16:creationId xmlns="" xmlns:a16="http://schemas.microsoft.com/office/drawing/2014/main" id="{73050F1A-4070-469C-8153-7877A1CB3657}"/>
              </a:ext>
            </a:extLst>
          </p:cNvPr>
          <p:cNvGrpSpPr/>
          <p:nvPr/>
        </p:nvGrpSpPr>
        <p:grpSpPr>
          <a:xfrm>
            <a:off x="6178205" y="3619780"/>
            <a:ext cx="769489" cy="253916"/>
            <a:chOff x="4993695" y="3520707"/>
            <a:chExt cx="1025050" cy="338555"/>
          </a:xfrm>
        </p:grpSpPr>
        <p:sp>
          <p:nvSpPr>
            <p:cNvPr id="97" name="矩形 96">
              <a:extLst>
                <a:ext uri="{FF2B5EF4-FFF2-40B4-BE49-F238E27FC236}">
                  <a16:creationId xmlns="" xmlns:a16="http://schemas.microsoft.com/office/drawing/2014/main" id="{48730EB4-A8B1-4BE6-8551-CD9446234DA1}"/>
                </a:ext>
              </a:extLst>
            </p:cNvPr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98" name="矩形 97">
              <a:extLst>
                <a:ext uri="{FF2B5EF4-FFF2-40B4-BE49-F238E27FC236}">
                  <a16:creationId xmlns="" xmlns:a16="http://schemas.microsoft.com/office/drawing/2014/main" id="{A078A124-CC75-4240-867A-76477AA0ECBE}"/>
                </a:ext>
              </a:extLst>
            </p:cNvPr>
            <p:cNvSpPr/>
            <p:nvPr/>
          </p:nvSpPr>
          <p:spPr>
            <a:xfrm>
              <a:off x="4993695" y="3520707"/>
              <a:ext cx="1025050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生物農藥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99" name="群組 60">
            <a:extLst>
              <a:ext uri="{FF2B5EF4-FFF2-40B4-BE49-F238E27FC236}">
                <a16:creationId xmlns="" xmlns:a16="http://schemas.microsoft.com/office/drawing/2014/main" id="{0DF1CF3F-6074-4D90-AB61-54C208F773E3}"/>
              </a:ext>
            </a:extLst>
          </p:cNvPr>
          <p:cNvGrpSpPr/>
          <p:nvPr/>
        </p:nvGrpSpPr>
        <p:grpSpPr>
          <a:xfrm>
            <a:off x="5497889" y="3350752"/>
            <a:ext cx="749955" cy="253916"/>
            <a:chOff x="278866" y="3581330"/>
            <a:chExt cx="999029" cy="338555"/>
          </a:xfrm>
        </p:grpSpPr>
        <p:sp>
          <p:nvSpPr>
            <p:cNvPr id="100" name="矩形 99">
              <a:extLst>
                <a:ext uri="{FF2B5EF4-FFF2-40B4-BE49-F238E27FC236}">
                  <a16:creationId xmlns="" xmlns:a16="http://schemas.microsoft.com/office/drawing/2014/main" id="{E8E475DB-78DE-4BE3-BF20-461317A1E1B8}"/>
                </a:ext>
              </a:extLst>
            </p:cNvPr>
            <p:cNvSpPr/>
            <p:nvPr/>
          </p:nvSpPr>
          <p:spPr>
            <a:xfrm>
              <a:off x="409965" y="367039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101" name="矩形 100">
              <a:extLst>
                <a:ext uri="{FF2B5EF4-FFF2-40B4-BE49-F238E27FC236}">
                  <a16:creationId xmlns="" xmlns:a16="http://schemas.microsoft.com/office/drawing/2014/main" id="{5DCD4C28-0A00-4081-BE1F-4DD91B2BF3DD}"/>
                </a:ext>
              </a:extLst>
            </p:cNvPr>
            <p:cNvSpPr/>
            <p:nvPr/>
          </p:nvSpPr>
          <p:spPr>
            <a:xfrm>
              <a:off x="278866" y="3581330"/>
              <a:ext cx="99902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田間巡查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05" name="群組 188">
            <a:extLst>
              <a:ext uri="{FF2B5EF4-FFF2-40B4-BE49-F238E27FC236}">
                <a16:creationId xmlns="" xmlns:a16="http://schemas.microsoft.com/office/drawing/2014/main" id="{4934A77D-1119-4018-8B4B-2B78ECB3B8DC}"/>
              </a:ext>
            </a:extLst>
          </p:cNvPr>
          <p:cNvGrpSpPr/>
          <p:nvPr/>
        </p:nvGrpSpPr>
        <p:grpSpPr>
          <a:xfrm>
            <a:off x="6163973" y="3360822"/>
            <a:ext cx="753249" cy="253916"/>
            <a:chOff x="4993311" y="3488915"/>
            <a:chExt cx="1003417" cy="338555"/>
          </a:xfrm>
        </p:grpSpPr>
        <p:sp>
          <p:nvSpPr>
            <p:cNvPr id="106" name="矩形 105"/>
            <p:cNvSpPr/>
            <p:nvPr/>
          </p:nvSpPr>
          <p:spPr>
            <a:xfrm>
              <a:off x="5122299" y="3560699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4993311" y="3488915"/>
              <a:ext cx="1003417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生物防治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8" name="矩形 107"/>
          <p:cNvSpPr/>
          <p:nvPr/>
        </p:nvSpPr>
        <p:spPr>
          <a:xfrm>
            <a:off x="2629296" y="3621831"/>
            <a:ext cx="1399245" cy="232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3597">
              <a:lnSpc>
                <a:spcPts val="1200"/>
              </a:lnSpc>
              <a:spcBef>
                <a:spcPts val="450"/>
              </a:spcBef>
            </a:pPr>
            <a:r>
              <a:rPr lang="zh-TW" altLang="en-US" sz="82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幼苗期後全期監測</a:t>
            </a:r>
            <a:endParaRPr lang="en-US" altLang="zh-TW" sz="825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728813" y="4853545"/>
            <a:ext cx="230928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35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**</a:t>
            </a:r>
            <a:r>
              <a:rPr lang="zh-TW" altLang="en-US" sz="135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各生長期天數均指播種後</a:t>
            </a:r>
          </a:p>
        </p:txBody>
      </p:sp>
      <p:grpSp>
        <p:nvGrpSpPr>
          <p:cNvPr id="88" name="群組 60">
            <a:extLst>
              <a:ext uri="{FF2B5EF4-FFF2-40B4-BE49-F238E27FC236}">
                <a16:creationId xmlns="" xmlns:a16="http://schemas.microsoft.com/office/drawing/2014/main" id="{0DF1CF3F-6074-4D90-AB61-54C208F773E3}"/>
              </a:ext>
            </a:extLst>
          </p:cNvPr>
          <p:cNvGrpSpPr/>
          <p:nvPr/>
        </p:nvGrpSpPr>
        <p:grpSpPr>
          <a:xfrm>
            <a:off x="2854553" y="3803933"/>
            <a:ext cx="759296" cy="253916"/>
            <a:chOff x="312648" y="3645867"/>
            <a:chExt cx="1011472" cy="338555"/>
          </a:xfrm>
        </p:grpSpPr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E8E475DB-78DE-4BE3-BF20-461317A1E1B8}"/>
                </a:ext>
              </a:extLst>
            </p:cNvPr>
            <p:cNvSpPr/>
            <p:nvPr/>
          </p:nvSpPr>
          <p:spPr>
            <a:xfrm>
              <a:off x="409965" y="3670390"/>
              <a:ext cx="766275" cy="24847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 b="1" dirty="0">
                <a:solidFill>
                  <a:srgbClr val="003300"/>
                </a:solidFill>
              </a:endParaRPr>
            </a:p>
          </p:txBody>
        </p:sp>
        <p:sp>
          <p:nvSpPr>
            <p:cNvPr id="91" name="矩形 90">
              <a:extLst>
                <a:ext uri="{FF2B5EF4-FFF2-40B4-BE49-F238E27FC236}">
                  <a16:creationId xmlns="" xmlns:a16="http://schemas.microsoft.com/office/drawing/2014/main" id="{5DCD4C28-0A00-4081-BE1F-4DD91B2BF3DD}"/>
                </a:ext>
              </a:extLst>
            </p:cNvPr>
            <p:cNvSpPr/>
            <p:nvPr/>
          </p:nvSpPr>
          <p:spPr>
            <a:xfrm>
              <a:off x="312648" y="3645867"/>
              <a:ext cx="1011472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b="1" dirty="0">
                  <a:solidFill>
                    <a:srgbClr val="0033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田間巡查</a:t>
              </a:r>
              <a:endParaRPr lang="en-US" altLang="zh-TW" sz="9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2" name="投影片編號版面配置區 3">
            <a:extLst>
              <a:ext uri="{FF2B5EF4-FFF2-40B4-BE49-F238E27FC236}">
                <a16:creationId xmlns="" xmlns:a16="http://schemas.microsoft.com/office/drawing/2014/main" id="{5090053B-E7E9-4023-A12A-6935DC733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35800" y="5747147"/>
            <a:ext cx="2057400" cy="273844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8</a:t>
            </a:fld>
            <a:endParaRPr lang="zh-TW" altLang="en-US"/>
          </a:p>
        </p:txBody>
      </p:sp>
      <p:sp>
        <p:nvSpPr>
          <p:cNvPr id="102" name="矩形 101">
            <a:extLst>
              <a:ext uri="{FF2B5EF4-FFF2-40B4-BE49-F238E27FC236}">
                <a16:creationId xmlns="" xmlns:a16="http://schemas.microsoft.com/office/drawing/2014/main" id="{B00D1B62-78D0-4840-9271-0481013E6056}"/>
              </a:ext>
            </a:extLst>
          </p:cNvPr>
          <p:cNvSpPr/>
          <p:nvPr/>
        </p:nvSpPr>
        <p:spPr>
          <a:xfrm>
            <a:off x="296815" y="509457"/>
            <a:ext cx="8712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/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玉米、高粱各生長期之防治基準</a:t>
            </a:r>
          </a:p>
        </p:txBody>
      </p:sp>
      <p:sp>
        <p:nvSpPr>
          <p:cNvPr id="103" name="矩形 102">
            <a:extLst>
              <a:ext uri="{FF2B5EF4-FFF2-40B4-BE49-F238E27FC236}">
                <a16:creationId xmlns="" xmlns:a16="http://schemas.microsoft.com/office/drawing/2014/main" id="{79CE8EED-E8C5-471C-9F23-5358DA4EBEE0}"/>
              </a:ext>
            </a:extLst>
          </p:cNvPr>
          <p:cNvSpPr/>
          <p:nvPr/>
        </p:nvSpPr>
        <p:spPr>
          <a:xfrm>
            <a:off x="1325561" y="6079208"/>
            <a:ext cx="64928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defTabSz="342900">
              <a:buFont typeface="Wingdings" panose="05000000000000000000" pitchFamily="2" charset="2"/>
              <a:buChar char="ü"/>
            </a:pP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防治基準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受害率 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受害植株數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目視巡查植株數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 * 100 %</a:t>
            </a:r>
          </a:p>
          <a:p>
            <a:pPr indent="271463" defTabSz="342900"/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目視巡查植株數須大於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株</a:t>
            </a:r>
          </a:p>
        </p:txBody>
      </p:sp>
    </p:spTree>
    <p:extLst>
      <p:ext uri="{BB962C8B-B14F-4D97-AF65-F5344CB8AC3E}">
        <p14:creationId xmlns:p14="http://schemas.microsoft.com/office/powerpoint/2010/main" val="2803785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1975784" y="568654"/>
            <a:ext cx="51924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900"/>
              </a:spcBef>
            </a:pPr>
            <a:r>
              <a:rPr lang="zh-TW" altLang="zh-TW" sz="4000" b="1" spc="22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藥劑</a:t>
            </a:r>
            <a:r>
              <a:rPr lang="zh-TW" altLang="en-US" sz="4000" b="1" spc="22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防治注意事項</a:t>
            </a:r>
          </a:p>
        </p:txBody>
      </p:sp>
      <p:sp>
        <p:nvSpPr>
          <p:cNvPr id="20" name="內容版面配置區 2"/>
          <p:cNvSpPr txBox="1">
            <a:spLocks/>
          </p:cNvSpPr>
          <p:nvPr/>
        </p:nvSpPr>
        <p:spPr>
          <a:xfrm>
            <a:off x="27538" y="1371600"/>
            <a:ext cx="3633073" cy="530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1734" indent="-342900">
              <a:lnSpc>
                <a:spcPts val="3000"/>
              </a:lnSpc>
              <a:spcBef>
                <a:spcPts val="450"/>
              </a:spcBef>
              <a:buFont typeface="Wingdings" panose="05000000000000000000" pitchFamily="2" charset="2"/>
              <a:buChar char="p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參照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農藥資訊服務網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https://pesticide.aphia.gov.tw/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選擇藥劑種類，並依標示記載之使用方法施藥。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1734" indent="-342900">
              <a:lnSpc>
                <a:spcPts val="3000"/>
              </a:lnSpc>
              <a:spcBef>
                <a:spcPts val="450"/>
              </a:spcBef>
              <a:buFont typeface="Wingdings" panose="05000000000000000000" pitchFamily="2" charset="2"/>
              <a:buChar char="p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輪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替使用藥劑，注意安全採收期。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1734" indent="-342900">
              <a:lnSpc>
                <a:spcPts val="3000"/>
              </a:lnSpc>
              <a:spcBef>
                <a:spcPts val="450"/>
              </a:spcBef>
              <a:buFont typeface="Wingdings" panose="05000000000000000000" pitchFamily="2" charset="2"/>
              <a:buChar char="p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掌握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施藥技巧，水量夠，速度慢，確保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藥劑進入心葉，接觸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到蟲體。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1734" indent="-342900">
              <a:lnSpc>
                <a:spcPts val="3000"/>
              </a:lnSpc>
              <a:spcBef>
                <a:spcPts val="450"/>
              </a:spcBef>
              <a:buFont typeface="Wingdings" panose="05000000000000000000" pitchFamily="2" charset="2"/>
              <a:buChar char="p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依國內防治經驗，正確施藥，掌握防治時機及技巧，不會造成作物減產。        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3466996" y="2074802"/>
            <a:ext cx="5604368" cy="4023260"/>
            <a:chOff x="4458251" y="825666"/>
            <a:chExt cx="7472492" cy="5364347"/>
          </a:xfrm>
        </p:grpSpPr>
        <p:sp>
          <p:nvSpPr>
            <p:cNvPr id="9" name="六邊形 8"/>
            <p:cNvSpPr/>
            <p:nvPr/>
          </p:nvSpPr>
          <p:spPr>
            <a:xfrm>
              <a:off x="8206315" y="4567416"/>
              <a:ext cx="2064025" cy="1622597"/>
            </a:xfrm>
            <a:prstGeom prst="hexagon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11A </a:t>
              </a:r>
              <a:r>
                <a:rPr lang="zh-TW" altLang="en-US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微生物中腸膜破壞劑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90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蘇力菌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六邊形 11"/>
            <p:cNvSpPr/>
            <p:nvPr/>
          </p:nvSpPr>
          <p:spPr>
            <a:xfrm>
              <a:off x="4458251" y="1793355"/>
              <a:ext cx="2064025" cy="1622597"/>
            </a:xfrm>
            <a:prstGeom prst="hexagon">
              <a:avLst/>
            </a:prstGeom>
            <a:solidFill>
              <a:srgbClr val="E6C1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3A </a:t>
              </a:r>
              <a:r>
                <a:rPr lang="zh-TW" altLang="en-US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合成除蟲菊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依芬寧</a:t>
              </a:r>
              <a:endParaRPr lang="en-US" altLang="zh-TW" sz="21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88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六邊形 13"/>
            <p:cNvSpPr/>
            <p:nvPr/>
          </p:nvSpPr>
          <p:spPr>
            <a:xfrm>
              <a:off x="6095999" y="4567416"/>
              <a:ext cx="2064025" cy="1622597"/>
            </a:xfrm>
            <a:prstGeom prst="hexagon">
              <a:avLst/>
            </a:prstGeom>
            <a:solidFill>
              <a:srgbClr val="E6C1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3A </a:t>
              </a:r>
              <a:r>
                <a:rPr lang="zh-TW" altLang="en-US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合成除蟲菊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護賽寧</a:t>
              </a:r>
              <a:endParaRPr lang="en-US" altLang="zh-TW" sz="21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88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六邊形 14"/>
            <p:cNvSpPr/>
            <p:nvPr/>
          </p:nvSpPr>
          <p:spPr>
            <a:xfrm>
              <a:off x="6095999" y="825666"/>
              <a:ext cx="2078878" cy="1622597"/>
            </a:xfrm>
            <a:prstGeom prst="hexagon">
              <a:avLst/>
            </a:prstGeom>
            <a:solidFill>
              <a:srgbClr val="E4D8D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28 </a:t>
              </a:r>
              <a:r>
                <a:rPr lang="en-US" altLang="zh-TW" sz="105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Diamides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90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剋安勃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88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六邊形 15"/>
            <p:cNvSpPr/>
            <p:nvPr/>
          </p:nvSpPr>
          <p:spPr>
            <a:xfrm>
              <a:off x="9827489" y="3525840"/>
              <a:ext cx="2074224" cy="1622597"/>
            </a:xfrm>
            <a:prstGeom prst="hexagon">
              <a:avLst/>
            </a:prstGeom>
            <a:solidFill>
              <a:srgbClr val="E4D8D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28 </a:t>
              </a:r>
              <a:r>
                <a:rPr lang="en-US" altLang="zh-TW" sz="105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Diamides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90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氟大滅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21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en-US" altLang="zh-TW" sz="12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2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高粱不可用</a:t>
              </a:r>
              <a:r>
                <a:rPr lang="en-US" altLang="zh-TW" sz="12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5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六邊形 16"/>
            <p:cNvSpPr/>
            <p:nvPr/>
          </p:nvSpPr>
          <p:spPr>
            <a:xfrm>
              <a:off x="4530826" y="3494823"/>
              <a:ext cx="2049226" cy="1622597"/>
            </a:xfrm>
            <a:prstGeom prst="hexagon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 </a:t>
              </a:r>
              <a:r>
                <a:rPr lang="en-US" altLang="zh-TW" sz="105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Spinosyns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賜諾特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88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六邊形 17"/>
            <p:cNvSpPr/>
            <p:nvPr/>
          </p:nvSpPr>
          <p:spPr>
            <a:xfrm>
              <a:off x="9856519" y="1819531"/>
              <a:ext cx="2074224" cy="1622597"/>
            </a:xfrm>
            <a:prstGeom prst="hexagon">
              <a:avLst/>
            </a:prstGeom>
            <a:solidFill>
              <a:srgbClr val="D0C69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450"/>
                </a:spcBef>
              </a:pPr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1A </a:t>
              </a:r>
              <a:r>
                <a:rPr lang="zh-TW" altLang="en-US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氨基甲酸鹽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硫敵克</a:t>
              </a:r>
              <a:endParaRPr lang="en-US" altLang="zh-TW" sz="21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玉米未訂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>
                <a:spcBef>
                  <a:spcPts val="450"/>
                </a:spcBef>
              </a:pP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高粱未訂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88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六邊形 18"/>
            <p:cNvSpPr/>
            <p:nvPr/>
          </p:nvSpPr>
          <p:spPr>
            <a:xfrm>
              <a:off x="8211169" y="844982"/>
              <a:ext cx="2059170" cy="1622597"/>
            </a:xfrm>
            <a:prstGeom prst="hexagon">
              <a:avLst/>
            </a:prstGeom>
            <a:solidFill>
              <a:srgbClr val="D1EBD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150"/>
                </a:spcBef>
              </a:pPr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 </a:t>
              </a:r>
              <a:r>
                <a:rPr lang="zh-TW" altLang="en-US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</a:t>
              </a:r>
              <a:r>
                <a:rPr lang="en-US" altLang="zh-TW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10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型幾丁質合成抑制劑</a:t>
              </a:r>
              <a:endParaRPr lang="en-US" altLang="zh-TW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1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諾伐隆</a:t>
              </a:r>
              <a:endParaRPr lang="zh-TW" altLang="en-US" sz="105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/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高粱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</a:t>
              </a:r>
              <a:r>
                <a:rPr lang="zh-TW" altLang="en-US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</a:t>
              </a:r>
              <a:r>
                <a:rPr lang="en-US" altLang="zh-TW" sz="135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788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21" name="圖片 2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19090" y="2337690"/>
              <a:ext cx="3293062" cy="2323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9084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10</a:t>
            </a:fld>
            <a:endParaRPr lang="zh-TW" altLang="en-US"/>
          </a:p>
        </p:txBody>
      </p:sp>
      <p:grpSp>
        <p:nvGrpSpPr>
          <p:cNvPr id="16" name="群組 15"/>
          <p:cNvGrpSpPr/>
          <p:nvPr/>
        </p:nvGrpSpPr>
        <p:grpSpPr>
          <a:xfrm>
            <a:off x="127308" y="2672499"/>
            <a:ext cx="8758990" cy="3285497"/>
            <a:chOff x="2935706" y="1391054"/>
            <a:chExt cx="6031832" cy="2733473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06" r="23302"/>
            <a:stretch/>
          </p:blipFill>
          <p:spPr>
            <a:xfrm>
              <a:off x="2935706" y="1391054"/>
              <a:ext cx="6031832" cy="2733473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3829333" y="2863804"/>
              <a:ext cx="489625" cy="447928"/>
            </a:xfrm>
            <a:prstGeom prst="rect">
              <a:avLst/>
            </a:prstGeom>
            <a:solidFill>
              <a:srgbClr val="DDF4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7" name="矩形 6"/>
            <p:cNvSpPr/>
            <p:nvPr/>
          </p:nvSpPr>
          <p:spPr>
            <a:xfrm>
              <a:off x="4729356" y="1546242"/>
              <a:ext cx="544259" cy="501094"/>
            </a:xfrm>
            <a:prstGeom prst="rect">
              <a:avLst/>
            </a:prstGeom>
            <a:solidFill>
              <a:srgbClr val="E5F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8" name="矩形 7"/>
            <p:cNvSpPr/>
            <p:nvPr/>
          </p:nvSpPr>
          <p:spPr>
            <a:xfrm>
              <a:off x="6319492" y="1461521"/>
              <a:ext cx="544259" cy="501094"/>
            </a:xfrm>
            <a:prstGeom prst="rect">
              <a:avLst/>
            </a:prstGeom>
            <a:solidFill>
              <a:srgbClr val="E5F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9" name="矩形 8"/>
            <p:cNvSpPr/>
            <p:nvPr/>
          </p:nvSpPr>
          <p:spPr>
            <a:xfrm>
              <a:off x="7849243" y="1461521"/>
              <a:ext cx="544259" cy="501094"/>
            </a:xfrm>
            <a:prstGeom prst="rect">
              <a:avLst/>
            </a:prstGeom>
            <a:solidFill>
              <a:srgbClr val="E5F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  <p:sp>
        <p:nvSpPr>
          <p:cNvPr id="11" name="圓角矩形 10"/>
          <p:cNvSpPr/>
          <p:nvPr/>
        </p:nvSpPr>
        <p:spPr>
          <a:xfrm>
            <a:off x="242283" y="3552839"/>
            <a:ext cx="1933592" cy="896052"/>
          </a:xfrm>
          <a:prstGeom prst="roundRect">
            <a:avLst/>
          </a:prstGeom>
          <a:solidFill>
            <a:srgbClr val="FFF2CC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賜諾特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第一次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35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7308" y="1480660"/>
            <a:ext cx="41516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11.7% 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賜諾特水懸劑 </a:t>
            </a:r>
            <a:r>
              <a:rPr lang="en-US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3,000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5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使用方法：於玉米播種後約兩週，幼苗受害率達</a:t>
            </a:r>
            <a:r>
              <a:rPr lang="en-US" altLang="zh-TW" sz="15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  <a:r>
              <a:rPr lang="zh-TW" altLang="en-US" sz="15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後開始施藥；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隔</a:t>
            </a:r>
            <a:r>
              <a:rPr lang="en-US" altLang="zh-TW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天後巡查發現輪生初期受害率仍高於</a:t>
            </a:r>
            <a:r>
              <a:rPr lang="en-US" altLang="zh-TW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，再施藥</a:t>
            </a:r>
            <a:r>
              <a:rPr lang="en-US" altLang="zh-TW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次，連續</a:t>
            </a:r>
            <a:r>
              <a:rPr lang="en-US" altLang="zh-TW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次。</a:t>
            </a:r>
          </a:p>
        </p:txBody>
      </p:sp>
      <p:sp>
        <p:nvSpPr>
          <p:cNvPr id="14" name="矩形 13"/>
          <p:cNvSpPr/>
          <p:nvPr/>
        </p:nvSpPr>
        <p:spPr>
          <a:xfrm>
            <a:off x="4266094" y="1407759"/>
            <a:ext cx="232017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18.4% </a:t>
            </a:r>
            <a:r>
              <a:rPr lang="zh-TW" altLang="en-US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剋安勃水懸劑 </a:t>
            </a:r>
            <a:r>
              <a:rPr lang="en-US" altLang="zh-TW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2,500</a:t>
            </a:r>
            <a:r>
              <a:rPr lang="zh-TW" altLang="en-US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1500" b="1" dirty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5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使用方法：</a:t>
            </a:r>
            <a:r>
              <a:rPr lang="en-US" altLang="zh-TW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再隔</a:t>
            </a:r>
            <a:r>
              <a:rPr lang="en-US" altLang="zh-TW" sz="1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1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後巡查發現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植株達防治基準</a:t>
            </a:r>
            <a:r>
              <a:rPr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，改施用勀安勃</a:t>
            </a:r>
          </a:p>
        </p:txBody>
      </p:sp>
      <p:sp>
        <p:nvSpPr>
          <p:cNvPr id="15" name="矩形 14"/>
          <p:cNvSpPr/>
          <p:nvPr/>
        </p:nvSpPr>
        <p:spPr>
          <a:xfrm>
            <a:off x="6693991" y="1391032"/>
            <a:ext cx="209420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10% </a:t>
            </a:r>
            <a:r>
              <a:rPr lang="zh-TW" altLang="en-US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諾伐隆水分散性</a:t>
            </a:r>
            <a:endParaRPr lang="en-US" altLang="zh-TW" sz="1500" b="1" dirty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乳劑 </a:t>
            </a:r>
            <a:r>
              <a:rPr lang="en-US" altLang="zh-TW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1,500</a:t>
            </a:r>
            <a:r>
              <a:rPr lang="zh-TW" altLang="en-US" sz="1500" b="1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1500" b="1" dirty="0">
              <a:solidFill>
                <a:srgbClr val="25252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5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使用方法：持續巡查發現</a:t>
            </a:r>
            <a:r>
              <a:rPr lang="zh-TW" altLang="en-US" sz="15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植株達防治基準</a:t>
            </a:r>
            <a:r>
              <a:rPr lang="zh-TW" altLang="en-US" sz="1500" dirty="0">
                <a:solidFill>
                  <a:srgbClr val="25252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，改施用諾伐隆</a:t>
            </a:r>
            <a:endParaRPr lang="zh-TW" altLang="en-US" sz="1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2291876" y="3552839"/>
            <a:ext cx="2021306" cy="896052"/>
          </a:xfrm>
          <a:prstGeom prst="roundRect">
            <a:avLst/>
          </a:prstGeom>
          <a:solidFill>
            <a:srgbClr val="FFF2CC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賜諾特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第二次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492705" y="3552839"/>
            <a:ext cx="2119049" cy="896052"/>
          </a:xfrm>
          <a:prstGeom prst="roundRect">
            <a:avLst/>
          </a:prstGeom>
          <a:solidFill>
            <a:srgbClr val="E4D8D8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剋安勃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施用間隔</a:t>
            </a:r>
            <a:r>
              <a: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10-14</a:t>
            </a:r>
            <a:r>
              <a: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5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6690610" y="3579378"/>
            <a:ext cx="2056844" cy="896052"/>
          </a:xfrm>
          <a:prstGeom prst="roundRect">
            <a:avLst/>
          </a:prstGeom>
          <a:solidFill>
            <a:srgbClr val="D1EBDE"/>
          </a:solidFill>
          <a:ln>
            <a:solidFill>
              <a:srgbClr val="9FD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諾伐隆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施用間隔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550678" y="350870"/>
            <a:ext cx="63725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r>
              <a:rPr lang="zh-TW" altLang="en-US" sz="4000" b="1" spc="22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玉米之</a:t>
            </a:r>
            <a:r>
              <a:rPr lang="zh-TW" altLang="zh-TW" sz="4000" b="1" spc="22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藥劑輪</a:t>
            </a:r>
            <a:r>
              <a:rPr lang="zh-TW" altLang="en-US" sz="4000" b="1" spc="22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替使用範例</a:t>
            </a:r>
          </a:p>
        </p:txBody>
      </p:sp>
      <p:cxnSp>
        <p:nvCxnSpPr>
          <p:cNvPr id="22" name="直線單箭頭接點 21"/>
          <p:cNvCxnSpPr/>
          <p:nvPr/>
        </p:nvCxnSpPr>
        <p:spPr>
          <a:xfrm>
            <a:off x="304281" y="3420448"/>
            <a:ext cx="8370487" cy="0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等腰三角形 22"/>
          <p:cNvSpPr/>
          <p:nvPr/>
        </p:nvSpPr>
        <p:spPr>
          <a:xfrm>
            <a:off x="304281" y="3184919"/>
            <a:ext cx="197525" cy="214809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24" name="等腰三角形 23"/>
          <p:cNvSpPr/>
          <p:nvPr/>
        </p:nvSpPr>
        <p:spPr>
          <a:xfrm>
            <a:off x="2382173" y="3187265"/>
            <a:ext cx="189000" cy="209924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25" name="等腰三角形 24"/>
          <p:cNvSpPr/>
          <p:nvPr/>
        </p:nvSpPr>
        <p:spPr>
          <a:xfrm>
            <a:off x="4547936" y="3187267"/>
            <a:ext cx="189000" cy="209924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26" name="等腰三角形 25"/>
          <p:cNvSpPr/>
          <p:nvPr/>
        </p:nvSpPr>
        <p:spPr>
          <a:xfrm>
            <a:off x="6762125" y="3187468"/>
            <a:ext cx="189000" cy="209924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27" name="矩形 26"/>
          <p:cNvSpPr/>
          <p:nvPr/>
        </p:nvSpPr>
        <p:spPr>
          <a:xfrm>
            <a:off x="213274" y="2880778"/>
            <a:ext cx="855250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3/1                                    3/11                                                                          </a:t>
            </a:r>
            <a:endParaRPr lang="zh-TW" altLang="en-US" sz="15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3681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589</TotalTime>
  <Words>3637</Words>
  <Application>Microsoft Office PowerPoint</Application>
  <PresentationFormat>如螢幕大小 (4:3)</PresentationFormat>
  <Paragraphs>265</Paragraphs>
  <Slides>10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9" baseType="lpstr"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Office 佈景主題</vt:lpstr>
      <vt:lpstr>秋行軍蟲整合性管理 --  預防、監測、治療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秋行軍蟲整合性管理</dc:title>
  <dc:creator>蔡馨儀</dc:creator>
  <cp:lastModifiedBy>黃明珠</cp:lastModifiedBy>
  <cp:revision>115</cp:revision>
  <dcterms:created xsi:type="dcterms:W3CDTF">2021-02-26T08:44:53Z</dcterms:created>
  <dcterms:modified xsi:type="dcterms:W3CDTF">2023-08-02T03:27:56Z</dcterms:modified>
</cp:coreProperties>
</file>