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0" r:id="rId2"/>
    <p:sldId id="256" r:id="rId3"/>
    <p:sldId id="257" r:id="rId4"/>
    <p:sldId id="262" r:id="rId5"/>
    <p:sldId id="258" r:id="rId6"/>
    <p:sldId id="263" r:id="rId7"/>
  </p:sldIdLst>
  <p:sldSz cx="12192000" cy="6858000"/>
  <p:notesSz cx="6797675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921A"/>
    <a:srgbClr val="BF334D"/>
    <a:srgbClr val="5993A7"/>
    <a:srgbClr val="D6618E"/>
    <a:srgbClr val="F3D3A0"/>
    <a:srgbClr val="FFFF00"/>
    <a:srgbClr val="FBF0DF"/>
    <a:srgbClr val="90715C"/>
    <a:srgbClr val="6B8A82"/>
    <a:srgbClr val="A742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2838BEF-8BB2-4498-84A7-C5851F593DF1}" styleName="中等深淺樣式 4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B344D84-9AFB-497E-A393-DC336BA19D2E}" styleName="中等深淺樣式 3 - 輔色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7B26C5-4107-4FEC-AEDC-1716B250A1EF}" styleName="淺色樣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21" autoAdjust="0"/>
    <p:restoredTop sz="39861" autoAdjust="0"/>
  </p:normalViewPr>
  <p:slideViewPr>
    <p:cSldViewPr snapToGrid="0">
      <p:cViewPr varScale="1">
        <p:scale>
          <a:sx n="46" d="100"/>
          <a:sy n="46" d="100"/>
        </p:scale>
        <p:origin x="2532" y="3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notesViewPr>
    <p:cSldViewPr snapToGrid="0">
      <p:cViewPr varScale="1">
        <p:scale>
          <a:sx n="79" d="100"/>
          <a:sy n="79" d="100"/>
        </p:scale>
        <p:origin x="395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583E80-19F1-4F20-BD2D-B602A24E5069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3A5E0079-4340-4910-8893-256BBDE820AB}">
      <dgm:prSet phldrT="[文字]" custT="1"/>
      <dgm:spPr>
        <a:solidFill>
          <a:schemeClr val="bg1"/>
        </a:solidFill>
        <a:ln>
          <a:noFill/>
        </a:ln>
      </dgm:spPr>
      <dgm:t>
        <a:bodyPr/>
        <a:lstStyle/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2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秋行軍蟲</a:t>
          </a:r>
          <a:r>
            <a:rPr lang="en-US" altLang="zh-TW" sz="2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 IPM</a:t>
          </a:r>
        </a:p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2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整合管理</a:t>
          </a:r>
        </a:p>
      </dgm:t>
    </dgm:pt>
    <dgm:pt modelId="{DF214DE2-F2A9-4E17-87B8-8298265F8F8C}" type="parTrans" cxnId="{22C42082-ADBF-4E43-B048-91F9FE15C5B8}">
      <dgm:prSet/>
      <dgm:spPr/>
      <dgm:t>
        <a:bodyPr/>
        <a:lstStyle/>
        <a:p>
          <a:endParaRPr lang="zh-TW" altLang="en-US"/>
        </a:p>
      </dgm:t>
    </dgm:pt>
    <dgm:pt modelId="{DA4F3475-000C-4E57-BFA5-7071FC29D5FA}" type="sibTrans" cxnId="{22C42082-ADBF-4E43-B048-91F9FE15C5B8}">
      <dgm:prSet/>
      <dgm:spPr/>
      <dgm:t>
        <a:bodyPr/>
        <a:lstStyle/>
        <a:p>
          <a:endParaRPr lang="zh-TW" altLang="en-US"/>
        </a:p>
      </dgm:t>
    </dgm:pt>
    <dgm:pt modelId="{3275568B-C68C-4821-8A40-AB34BB715986}">
      <dgm:prSet phldrT="[文字]" custT="1"/>
      <dgm:spPr>
        <a:solidFill>
          <a:srgbClr val="BF334D"/>
        </a:solidFill>
      </dgm:spPr>
      <dgm:t>
        <a:bodyPr/>
        <a:lstStyle/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20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施行防治</a:t>
          </a:r>
          <a:endParaRPr lang="en-US" altLang="zh-TW" sz="2000" b="1" dirty="0">
            <a:solidFill>
              <a:schemeClr val="bg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16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生物農藥</a:t>
          </a:r>
          <a:endParaRPr lang="en-US" altLang="zh-TW" sz="1600" b="1" dirty="0">
            <a:solidFill>
              <a:schemeClr val="bg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16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化學藥劑</a:t>
          </a:r>
        </a:p>
      </dgm:t>
    </dgm:pt>
    <dgm:pt modelId="{3DBD7D23-0668-4921-B074-F47C14AC1B5F}" type="parTrans" cxnId="{795FC9B3-87DB-4229-940A-A285E0DE6AB4}">
      <dgm:prSet/>
      <dgm:spPr/>
      <dgm:t>
        <a:bodyPr/>
        <a:lstStyle/>
        <a:p>
          <a:endParaRPr lang="zh-TW" altLang="en-US"/>
        </a:p>
      </dgm:t>
    </dgm:pt>
    <dgm:pt modelId="{5B45A9FB-CE4A-4E47-B61F-3870E7A28598}" type="sibTrans" cxnId="{795FC9B3-87DB-4229-940A-A285E0DE6AB4}">
      <dgm:prSet/>
      <dgm:spPr/>
      <dgm:t>
        <a:bodyPr/>
        <a:lstStyle/>
        <a:p>
          <a:endParaRPr lang="zh-TW" altLang="en-US"/>
        </a:p>
      </dgm:t>
    </dgm:pt>
    <dgm:pt modelId="{E9814C02-D640-4135-AAA9-47633B703B33}">
      <dgm:prSet phldrT="[文字]" custT="1"/>
      <dgm:spPr>
        <a:solidFill>
          <a:srgbClr val="F1921A"/>
        </a:solidFill>
      </dgm:spPr>
      <dgm:t>
        <a:bodyPr/>
        <a:lstStyle/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2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預防措施</a:t>
          </a:r>
          <a:endParaRPr lang="en-US" altLang="zh-TW" sz="20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16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耕作防治</a:t>
          </a:r>
          <a:endParaRPr lang="en-US" altLang="zh-TW" sz="16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16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物理防治</a:t>
          </a:r>
          <a:endParaRPr lang="en-US" altLang="zh-TW" sz="16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16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生物防治</a:t>
          </a:r>
        </a:p>
      </dgm:t>
    </dgm:pt>
    <dgm:pt modelId="{4C8893A6-4506-409D-9A3D-981C77F613A9}" type="parTrans" cxnId="{437D6D29-AD33-4F33-A9CE-876FD99900A0}">
      <dgm:prSet/>
      <dgm:spPr/>
      <dgm:t>
        <a:bodyPr/>
        <a:lstStyle/>
        <a:p>
          <a:endParaRPr lang="zh-TW" altLang="en-US"/>
        </a:p>
      </dgm:t>
    </dgm:pt>
    <dgm:pt modelId="{4512769C-F00C-441A-8025-254EB3AFCD63}" type="sibTrans" cxnId="{437D6D29-AD33-4F33-A9CE-876FD99900A0}">
      <dgm:prSet/>
      <dgm:spPr/>
      <dgm:t>
        <a:bodyPr/>
        <a:lstStyle/>
        <a:p>
          <a:endParaRPr lang="zh-TW" altLang="en-US"/>
        </a:p>
      </dgm:t>
    </dgm:pt>
    <dgm:pt modelId="{33C33DD9-3336-49C2-AC5C-7C046988EA55}">
      <dgm:prSet phldrT="[文字]" custT="1"/>
      <dgm:spPr>
        <a:solidFill>
          <a:srgbClr val="F3D3A0"/>
        </a:solidFill>
      </dgm:spPr>
      <dgm:t>
        <a:bodyPr/>
        <a:lstStyle/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20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發生監測</a:t>
          </a:r>
          <a:endParaRPr lang="en-US" altLang="zh-TW" sz="20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16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性費洛蒙誘捕</a:t>
          </a:r>
          <a:endParaRPr lang="en-US" altLang="zh-TW" sz="16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16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田間巡查</a:t>
          </a:r>
        </a:p>
      </dgm:t>
    </dgm:pt>
    <dgm:pt modelId="{C8DE888D-E7E9-43C9-8549-ACD657B42D01}" type="parTrans" cxnId="{F7A181FF-CB37-4A7C-A385-048B450D9659}">
      <dgm:prSet/>
      <dgm:spPr/>
      <dgm:t>
        <a:bodyPr/>
        <a:lstStyle/>
        <a:p>
          <a:endParaRPr lang="zh-TW" altLang="en-US"/>
        </a:p>
      </dgm:t>
    </dgm:pt>
    <dgm:pt modelId="{6968924D-F118-4AE6-B378-09B8E987B858}" type="sibTrans" cxnId="{F7A181FF-CB37-4A7C-A385-048B450D9659}">
      <dgm:prSet/>
      <dgm:spPr/>
      <dgm:t>
        <a:bodyPr/>
        <a:lstStyle/>
        <a:p>
          <a:endParaRPr lang="zh-TW" altLang="en-US"/>
        </a:p>
      </dgm:t>
    </dgm:pt>
    <dgm:pt modelId="{501B130A-FFAF-4227-A5FC-AEE6D98EBDEF}">
      <dgm:prSet phldrT="[文字]" custT="1"/>
      <dgm:spPr>
        <a:solidFill>
          <a:srgbClr val="D6618E"/>
        </a:solidFill>
      </dgm:spPr>
      <dgm:t>
        <a:bodyPr/>
        <a:lstStyle/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20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施行防治</a:t>
          </a:r>
          <a:endParaRPr lang="en-US" altLang="zh-TW" sz="20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200"/>
            </a:lnSpc>
            <a:spcAft>
              <a:spcPts val="0"/>
            </a:spcAft>
          </a:pPr>
          <a:r>
            <a:rPr lang="zh-TW" altLang="en-US" sz="16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釋放天敵</a:t>
          </a:r>
        </a:p>
      </dgm:t>
    </dgm:pt>
    <dgm:pt modelId="{A1380D0E-40F6-4379-83C9-442619C93CC7}" type="parTrans" cxnId="{171A592F-689A-4F72-9C19-3908E7BCA0A7}">
      <dgm:prSet/>
      <dgm:spPr/>
      <dgm:t>
        <a:bodyPr/>
        <a:lstStyle/>
        <a:p>
          <a:endParaRPr lang="zh-TW" altLang="en-US"/>
        </a:p>
      </dgm:t>
    </dgm:pt>
    <dgm:pt modelId="{DE55EFF0-6498-4D3A-804D-1238A5FF52D3}" type="sibTrans" cxnId="{171A592F-689A-4F72-9C19-3908E7BCA0A7}">
      <dgm:prSet/>
      <dgm:spPr/>
      <dgm:t>
        <a:bodyPr/>
        <a:lstStyle/>
        <a:p>
          <a:endParaRPr lang="zh-TW" altLang="en-US"/>
        </a:p>
      </dgm:t>
    </dgm:pt>
    <dgm:pt modelId="{64F616FD-43B8-4AFF-AC54-9A3282BFFA17}" type="pres">
      <dgm:prSet presAssocID="{5F583E80-19F1-4F20-BD2D-B602A24E5069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0DBD0D2E-263D-4FF2-84C7-9EB8DF354870}" type="pres">
      <dgm:prSet presAssocID="{3A5E0079-4340-4910-8893-256BBDE820AB}" presName="centerShape" presStyleLbl="node0" presStyleIdx="0" presStyleCnt="1" custScaleX="142557" custScaleY="92220"/>
      <dgm:spPr/>
      <dgm:t>
        <a:bodyPr/>
        <a:lstStyle/>
        <a:p>
          <a:endParaRPr lang="zh-TW" altLang="en-US"/>
        </a:p>
      </dgm:t>
    </dgm:pt>
    <dgm:pt modelId="{5F92EA36-2F96-4781-9600-9EB22BDA14AE}" type="pres">
      <dgm:prSet presAssocID="{3DBD7D23-0668-4921-B074-F47C14AC1B5F}" presName="Name9" presStyleLbl="parChTrans1D2" presStyleIdx="0" presStyleCnt="4"/>
      <dgm:spPr/>
      <dgm:t>
        <a:bodyPr/>
        <a:lstStyle/>
        <a:p>
          <a:endParaRPr lang="zh-TW" altLang="en-US"/>
        </a:p>
      </dgm:t>
    </dgm:pt>
    <dgm:pt modelId="{F5E60941-1AEC-489A-B862-4DFDFA62713F}" type="pres">
      <dgm:prSet presAssocID="{3DBD7D23-0668-4921-B074-F47C14AC1B5F}" presName="connTx" presStyleLbl="parChTrans1D2" presStyleIdx="0" presStyleCnt="4"/>
      <dgm:spPr/>
      <dgm:t>
        <a:bodyPr/>
        <a:lstStyle/>
        <a:p>
          <a:endParaRPr lang="zh-TW" altLang="en-US"/>
        </a:p>
      </dgm:t>
    </dgm:pt>
    <dgm:pt modelId="{77BFF4EB-289E-417B-842B-A9F77BC9B57B}" type="pres">
      <dgm:prSet presAssocID="{3275568B-C68C-4821-8A40-AB34BB715986}" presName="node" presStyleLbl="node1" presStyleIdx="0" presStyleCnt="4" custScaleX="194660" custScaleY="112562" custRadScaleRad="91918" custRadScaleInc="101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C821F10-2002-4B05-BEF2-92DE48E4321B}" type="pres">
      <dgm:prSet presAssocID="{4C8893A6-4506-409D-9A3D-981C77F613A9}" presName="Name9" presStyleLbl="parChTrans1D2" presStyleIdx="1" presStyleCnt="4"/>
      <dgm:spPr/>
      <dgm:t>
        <a:bodyPr/>
        <a:lstStyle/>
        <a:p>
          <a:endParaRPr lang="zh-TW" altLang="en-US"/>
        </a:p>
      </dgm:t>
    </dgm:pt>
    <dgm:pt modelId="{37E737F6-E9D0-47BE-861F-7B1BFEEA92DE}" type="pres">
      <dgm:prSet presAssocID="{4C8893A6-4506-409D-9A3D-981C77F613A9}" presName="connTx" presStyleLbl="parChTrans1D2" presStyleIdx="1" presStyleCnt="4"/>
      <dgm:spPr/>
      <dgm:t>
        <a:bodyPr/>
        <a:lstStyle/>
        <a:p>
          <a:endParaRPr lang="zh-TW" altLang="en-US"/>
        </a:p>
      </dgm:t>
    </dgm:pt>
    <dgm:pt modelId="{7F6A7032-6259-4BB2-89B4-251657457882}" type="pres">
      <dgm:prSet presAssocID="{E9814C02-D640-4135-AAA9-47633B703B33}" presName="node" presStyleLbl="node1" presStyleIdx="1" presStyleCnt="4" custScaleX="144561" custScaleY="128642" custRadScaleRad="142261" custRadScaleInc="691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B83D27C-CBC7-4732-9A6E-9F2E62ECDCC2}" type="pres">
      <dgm:prSet presAssocID="{C8DE888D-E7E9-43C9-8549-ACD657B42D01}" presName="Name9" presStyleLbl="parChTrans1D2" presStyleIdx="2" presStyleCnt="4"/>
      <dgm:spPr/>
      <dgm:t>
        <a:bodyPr/>
        <a:lstStyle/>
        <a:p>
          <a:endParaRPr lang="zh-TW" altLang="en-US"/>
        </a:p>
      </dgm:t>
    </dgm:pt>
    <dgm:pt modelId="{6276542C-85F2-461D-8966-8F488E19298F}" type="pres">
      <dgm:prSet presAssocID="{C8DE888D-E7E9-43C9-8549-ACD657B42D01}" presName="connTx" presStyleLbl="parChTrans1D2" presStyleIdx="2" presStyleCnt="4"/>
      <dgm:spPr/>
      <dgm:t>
        <a:bodyPr/>
        <a:lstStyle/>
        <a:p>
          <a:endParaRPr lang="zh-TW" altLang="en-US"/>
        </a:p>
      </dgm:t>
    </dgm:pt>
    <dgm:pt modelId="{61D338F1-8542-4C5C-8AB4-970B7232605F}" type="pres">
      <dgm:prSet presAssocID="{33C33DD9-3336-49C2-AC5C-7C046988EA55}" presName="node" presStyleLbl="node1" presStyleIdx="2" presStyleCnt="4" custScaleX="194660" custScaleY="112562" custRadScaleRad="92664" custRadScaleInc="-201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789668F-88CD-4776-A926-4A91978B2792}" type="pres">
      <dgm:prSet presAssocID="{A1380D0E-40F6-4379-83C9-442619C93CC7}" presName="Name9" presStyleLbl="parChTrans1D2" presStyleIdx="3" presStyleCnt="4"/>
      <dgm:spPr/>
      <dgm:t>
        <a:bodyPr/>
        <a:lstStyle/>
        <a:p>
          <a:endParaRPr lang="zh-TW" altLang="en-US"/>
        </a:p>
      </dgm:t>
    </dgm:pt>
    <dgm:pt modelId="{1EF5A9DB-DB1C-453D-8FAB-794DDA70F76F}" type="pres">
      <dgm:prSet presAssocID="{A1380D0E-40F6-4379-83C9-442619C93CC7}" presName="connTx" presStyleLbl="parChTrans1D2" presStyleIdx="3" presStyleCnt="4"/>
      <dgm:spPr/>
      <dgm:t>
        <a:bodyPr/>
        <a:lstStyle/>
        <a:p>
          <a:endParaRPr lang="zh-TW" altLang="en-US"/>
        </a:p>
      </dgm:t>
    </dgm:pt>
    <dgm:pt modelId="{A6D6807D-55B9-49BD-A0CB-67DB338B8021}" type="pres">
      <dgm:prSet presAssocID="{501B130A-FFAF-4227-A5FC-AEE6D98EBDEF}" presName="node" presStyleLbl="node1" presStyleIdx="3" presStyleCnt="4" custScaleX="144722" custScaleY="128642" custRadScaleRad="142969" custRadScaleInc="-323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07A7BDA-CB36-44B1-9C11-AD0200C59BE4}" type="presOf" srcId="{A1380D0E-40F6-4379-83C9-442619C93CC7}" destId="{1EF5A9DB-DB1C-453D-8FAB-794DDA70F76F}" srcOrd="1" destOrd="0" presId="urn:microsoft.com/office/officeart/2005/8/layout/radial1"/>
    <dgm:cxn modelId="{437D6D29-AD33-4F33-A9CE-876FD99900A0}" srcId="{3A5E0079-4340-4910-8893-256BBDE820AB}" destId="{E9814C02-D640-4135-AAA9-47633B703B33}" srcOrd="1" destOrd="0" parTransId="{4C8893A6-4506-409D-9A3D-981C77F613A9}" sibTransId="{4512769C-F00C-441A-8025-254EB3AFCD63}"/>
    <dgm:cxn modelId="{C18342A6-2E56-46FF-90E8-49AED717174B}" type="presOf" srcId="{3A5E0079-4340-4910-8893-256BBDE820AB}" destId="{0DBD0D2E-263D-4FF2-84C7-9EB8DF354870}" srcOrd="0" destOrd="0" presId="urn:microsoft.com/office/officeart/2005/8/layout/radial1"/>
    <dgm:cxn modelId="{9C3A31D6-340A-4D18-AB23-ED15AA700047}" type="presOf" srcId="{C8DE888D-E7E9-43C9-8549-ACD657B42D01}" destId="{6276542C-85F2-461D-8966-8F488E19298F}" srcOrd="1" destOrd="0" presId="urn:microsoft.com/office/officeart/2005/8/layout/radial1"/>
    <dgm:cxn modelId="{171A592F-689A-4F72-9C19-3908E7BCA0A7}" srcId="{3A5E0079-4340-4910-8893-256BBDE820AB}" destId="{501B130A-FFAF-4227-A5FC-AEE6D98EBDEF}" srcOrd="3" destOrd="0" parTransId="{A1380D0E-40F6-4379-83C9-442619C93CC7}" sibTransId="{DE55EFF0-6498-4D3A-804D-1238A5FF52D3}"/>
    <dgm:cxn modelId="{795FC9B3-87DB-4229-940A-A285E0DE6AB4}" srcId="{3A5E0079-4340-4910-8893-256BBDE820AB}" destId="{3275568B-C68C-4821-8A40-AB34BB715986}" srcOrd="0" destOrd="0" parTransId="{3DBD7D23-0668-4921-B074-F47C14AC1B5F}" sibTransId="{5B45A9FB-CE4A-4E47-B61F-3870E7A28598}"/>
    <dgm:cxn modelId="{F6680543-F117-4919-8631-07456420ACAF}" type="presOf" srcId="{C8DE888D-E7E9-43C9-8549-ACD657B42D01}" destId="{4B83D27C-CBC7-4732-9A6E-9F2E62ECDCC2}" srcOrd="0" destOrd="0" presId="urn:microsoft.com/office/officeart/2005/8/layout/radial1"/>
    <dgm:cxn modelId="{F0AF9D7F-8425-4A61-99D4-AB9D05F93ED8}" type="presOf" srcId="{4C8893A6-4506-409D-9A3D-981C77F613A9}" destId="{37E737F6-E9D0-47BE-861F-7B1BFEEA92DE}" srcOrd="1" destOrd="0" presId="urn:microsoft.com/office/officeart/2005/8/layout/radial1"/>
    <dgm:cxn modelId="{350629EC-ABB7-4683-BA52-5619CBFC6B50}" type="presOf" srcId="{3275568B-C68C-4821-8A40-AB34BB715986}" destId="{77BFF4EB-289E-417B-842B-A9F77BC9B57B}" srcOrd="0" destOrd="0" presId="urn:microsoft.com/office/officeart/2005/8/layout/radial1"/>
    <dgm:cxn modelId="{05E38C1F-6A8C-428C-9015-7149AD102191}" type="presOf" srcId="{E9814C02-D640-4135-AAA9-47633B703B33}" destId="{7F6A7032-6259-4BB2-89B4-251657457882}" srcOrd="0" destOrd="0" presId="urn:microsoft.com/office/officeart/2005/8/layout/radial1"/>
    <dgm:cxn modelId="{22C42082-ADBF-4E43-B048-91F9FE15C5B8}" srcId="{5F583E80-19F1-4F20-BD2D-B602A24E5069}" destId="{3A5E0079-4340-4910-8893-256BBDE820AB}" srcOrd="0" destOrd="0" parTransId="{DF214DE2-F2A9-4E17-87B8-8298265F8F8C}" sibTransId="{DA4F3475-000C-4E57-BFA5-7071FC29D5FA}"/>
    <dgm:cxn modelId="{CF63A59D-A62A-4DD2-96C1-05F5C75186C3}" type="presOf" srcId="{3DBD7D23-0668-4921-B074-F47C14AC1B5F}" destId="{F5E60941-1AEC-489A-B862-4DFDFA62713F}" srcOrd="1" destOrd="0" presId="urn:microsoft.com/office/officeart/2005/8/layout/radial1"/>
    <dgm:cxn modelId="{ECB05C1B-0DCB-4A10-90DD-89A767ED0641}" type="presOf" srcId="{3DBD7D23-0668-4921-B074-F47C14AC1B5F}" destId="{5F92EA36-2F96-4781-9600-9EB22BDA14AE}" srcOrd="0" destOrd="0" presId="urn:microsoft.com/office/officeart/2005/8/layout/radial1"/>
    <dgm:cxn modelId="{9C44DA49-059D-4035-9A03-C0F3440C0A53}" type="presOf" srcId="{4C8893A6-4506-409D-9A3D-981C77F613A9}" destId="{AC821F10-2002-4B05-BEF2-92DE48E4321B}" srcOrd="0" destOrd="0" presId="urn:microsoft.com/office/officeart/2005/8/layout/radial1"/>
    <dgm:cxn modelId="{51F70B41-D048-4BA6-A4E2-A796FF452AD0}" type="presOf" srcId="{501B130A-FFAF-4227-A5FC-AEE6D98EBDEF}" destId="{A6D6807D-55B9-49BD-A0CB-67DB338B8021}" srcOrd="0" destOrd="0" presId="urn:microsoft.com/office/officeart/2005/8/layout/radial1"/>
    <dgm:cxn modelId="{55D449BD-922A-480B-B0CC-D467A6D934C2}" type="presOf" srcId="{A1380D0E-40F6-4379-83C9-442619C93CC7}" destId="{C789668F-88CD-4776-A926-4A91978B2792}" srcOrd="0" destOrd="0" presId="urn:microsoft.com/office/officeart/2005/8/layout/radial1"/>
    <dgm:cxn modelId="{CAFA79FC-D463-40FB-8E3F-6ED49C4FD164}" type="presOf" srcId="{33C33DD9-3336-49C2-AC5C-7C046988EA55}" destId="{61D338F1-8542-4C5C-8AB4-970B7232605F}" srcOrd="0" destOrd="0" presId="urn:microsoft.com/office/officeart/2005/8/layout/radial1"/>
    <dgm:cxn modelId="{9C34E577-1CED-4595-977A-A8129CF56961}" type="presOf" srcId="{5F583E80-19F1-4F20-BD2D-B602A24E5069}" destId="{64F616FD-43B8-4AFF-AC54-9A3282BFFA17}" srcOrd="0" destOrd="0" presId="urn:microsoft.com/office/officeart/2005/8/layout/radial1"/>
    <dgm:cxn modelId="{F7A181FF-CB37-4A7C-A385-048B450D9659}" srcId="{3A5E0079-4340-4910-8893-256BBDE820AB}" destId="{33C33DD9-3336-49C2-AC5C-7C046988EA55}" srcOrd="2" destOrd="0" parTransId="{C8DE888D-E7E9-43C9-8549-ACD657B42D01}" sibTransId="{6968924D-F118-4AE6-B378-09B8E987B858}"/>
    <dgm:cxn modelId="{9BEC58AE-840A-47C0-9C03-32DF47B86656}" type="presParOf" srcId="{64F616FD-43B8-4AFF-AC54-9A3282BFFA17}" destId="{0DBD0D2E-263D-4FF2-84C7-9EB8DF354870}" srcOrd="0" destOrd="0" presId="urn:microsoft.com/office/officeart/2005/8/layout/radial1"/>
    <dgm:cxn modelId="{E098AB60-EE9E-435D-9A0D-CBACA1792038}" type="presParOf" srcId="{64F616FD-43B8-4AFF-AC54-9A3282BFFA17}" destId="{5F92EA36-2F96-4781-9600-9EB22BDA14AE}" srcOrd="1" destOrd="0" presId="urn:microsoft.com/office/officeart/2005/8/layout/radial1"/>
    <dgm:cxn modelId="{5E820F6D-BDE6-490F-AA81-243F9B788990}" type="presParOf" srcId="{5F92EA36-2F96-4781-9600-9EB22BDA14AE}" destId="{F5E60941-1AEC-489A-B862-4DFDFA62713F}" srcOrd="0" destOrd="0" presId="urn:microsoft.com/office/officeart/2005/8/layout/radial1"/>
    <dgm:cxn modelId="{F04E9789-25FA-42B2-B599-8D54AA9FA6FD}" type="presParOf" srcId="{64F616FD-43B8-4AFF-AC54-9A3282BFFA17}" destId="{77BFF4EB-289E-417B-842B-A9F77BC9B57B}" srcOrd="2" destOrd="0" presId="urn:microsoft.com/office/officeart/2005/8/layout/radial1"/>
    <dgm:cxn modelId="{DF3113FD-ABE3-4DA6-9751-5A2D5DCC1002}" type="presParOf" srcId="{64F616FD-43B8-4AFF-AC54-9A3282BFFA17}" destId="{AC821F10-2002-4B05-BEF2-92DE48E4321B}" srcOrd="3" destOrd="0" presId="urn:microsoft.com/office/officeart/2005/8/layout/radial1"/>
    <dgm:cxn modelId="{09565C38-3822-43A3-BCE1-F5D1B8DE379A}" type="presParOf" srcId="{AC821F10-2002-4B05-BEF2-92DE48E4321B}" destId="{37E737F6-E9D0-47BE-861F-7B1BFEEA92DE}" srcOrd="0" destOrd="0" presId="urn:microsoft.com/office/officeart/2005/8/layout/radial1"/>
    <dgm:cxn modelId="{FCD53FDB-6333-49EB-8CA6-C7625714ACDD}" type="presParOf" srcId="{64F616FD-43B8-4AFF-AC54-9A3282BFFA17}" destId="{7F6A7032-6259-4BB2-89B4-251657457882}" srcOrd="4" destOrd="0" presId="urn:microsoft.com/office/officeart/2005/8/layout/radial1"/>
    <dgm:cxn modelId="{2DBE26E4-1091-4C85-B110-00D89D6F968E}" type="presParOf" srcId="{64F616FD-43B8-4AFF-AC54-9A3282BFFA17}" destId="{4B83D27C-CBC7-4732-9A6E-9F2E62ECDCC2}" srcOrd="5" destOrd="0" presId="urn:microsoft.com/office/officeart/2005/8/layout/radial1"/>
    <dgm:cxn modelId="{5B168271-1C32-4369-BD68-97183FC5D819}" type="presParOf" srcId="{4B83D27C-CBC7-4732-9A6E-9F2E62ECDCC2}" destId="{6276542C-85F2-461D-8966-8F488E19298F}" srcOrd="0" destOrd="0" presId="urn:microsoft.com/office/officeart/2005/8/layout/radial1"/>
    <dgm:cxn modelId="{A7E9321E-5BB6-4E61-8E2D-2B99D57D9061}" type="presParOf" srcId="{64F616FD-43B8-4AFF-AC54-9A3282BFFA17}" destId="{61D338F1-8542-4C5C-8AB4-970B7232605F}" srcOrd="6" destOrd="0" presId="urn:microsoft.com/office/officeart/2005/8/layout/radial1"/>
    <dgm:cxn modelId="{4F7DC286-C64E-41D0-9765-52A6F8629138}" type="presParOf" srcId="{64F616FD-43B8-4AFF-AC54-9A3282BFFA17}" destId="{C789668F-88CD-4776-A926-4A91978B2792}" srcOrd="7" destOrd="0" presId="urn:microsoft.com/office/officeart/2005/8/layout/radial1"/>
    <dgm:cxn modelId="{F153CBEC-D2BF-45C7-93DE-76C271CE9D22}" type="presParOf" srcId="{C789668F-88CD-4776-A926-4A91978B2792}" destId="{1EF5A9DB-DB1C-453D-8FAB-794DDA70F76F}" srcOrd="0" destOrd="0" presId="urn:microsoft.com/office/officeart/2005/8/layout/radial1"/>
    <dgm:cxn modelId="{B40E8EF9-CB71-4575-A9A1-F312DB766B27}" type="presParOf" srcId="{64F616FD-43B8-4AFF-AC54-9A3282BFFA17}" destId="{A6D6807D-55B9-49BD-A0CB-67DB338B8021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BD0D2E-263D-4FF2-84C7-9EB8DF354870}">
      <dsp:nvSpPr>
        <dsp:cNvPr id="0" name=""/>
        <dsp:cNvSpPr/>
      </dsp:nvSpPr>
      <dsp:spPr>
        <a:xfrm>
          <a:off x="1840183" y="1516349"/>
          <a:ext cx="1595760" cy="1032295"/>
        </a:xfrm>
        <a:prstGeom prst="ellipse">
          <a:avLst/>
        </a:prstGeom>
        <a:solidFill>
          <a:schemeClr val="bg1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秋行軍蟲</a:t>
          </a:r>
          <a:r>
            <a:rPr lang="en-US" altLang="zh-TW" sz="20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 IPM</a:t>
          </a:r>
        </a:p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整合管理</a:t>
          </a:r>
        </a:p>
      </dsp:txBody>
      <dsp:txXfrm>
        <a:off x="2073877" y="1667525"/>
        <a:ext cx="1128372" cy="729943"/>
      </dsp:txXfrm>
    </dsp:sp>
    <dsp:sp modelId="{5F92EA36-2F96-4781-9600-9EB22BDA14AE}">
      <dsp:nvSpPr>
        <dsp:cNvPr id="0" name=""/>
        <dsp:cNvSpPr/>
      </dsp:nvSpPr>
      <dsp:spPr>
        <a:xfrm rot="16227486">
          <a:off x="2546440" y="1400739"/>
          <a:ext cx="193044" cy="38195"/>
        </a:xfrm>
        <a:custGeom>
          <a:avLst/>
          <a:gdLst/>
          <a:ahLst/>
          <a:cxnLst/>
          <a:rect l="0" t="0" r="0" b="0"/>
          <a:pathLst>
            <a:path>
              <a:moveTo>
                <a:pt x="0" y="19097"/>
              </a:moveTo>
              <a:lnTo>
                <a:pt x="193044" y="190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638136" y="1415010"/>
        <a:ext cx="9652" cy="9652"/>
      </dsp:txXfrm>
    </dsp:sp>
    <dsp:sp modelId="{77BFF4EB-289E-417B-842B-A9F77BC9B57B}">
      <dsp:nvSpPr>
        <dsp:cNvPr id="0" name=""/>
        <dsp:cNvSpPr/>
      </dsp:nvSpPr>
      <dsp:spPr>
        <a:xfrm>
          <a:off x="1559275" y="63323"/>
          <a:ext cx="2178992" cy="1260000"/>
        </a:xfrm>
        <a:prstGeom prst="ellipse">
          <a:avLst/>
        </a:prstGeom>
        <a:solidFill>
          <a:srgbClr val="BF334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施行防治</a:t>
          </a:r>
          <a:endParaRPr lang="en-US" altLang="zh-TW" sz="2000" b="1" kern="1200" dirty="0">
            <a:solidFill>
              <a:schemeClr val="bg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生物農藥</a:t>
          </a:r>
          <a:endParaRPr lang="en-US" altLang="zh-TW" sz="1600" b="1" kern="1200" dirty="0">
            <a:solidFill>
              <a:schemeClr val="bg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化學藥劑</a:t>
          </a:r>
        </a:p>
      </dsp:txBody>
      <dsp:txXfrm>
        <a:off x="1878381" y="247846"/>
        <a:ext cx="1540780" cy="890954"/>
      </dsp:txXfrm>
    </dsp:sp>
    <dsp:sp modelId="{AC821F10-2002-4B05-BEF2-92DE48E4321B}">
      <dsp:nvSpPr>
        <dsp:cNvPr id="0" name=""/>
        <dsp:cNvSpPr/>
      </dsp:nvSpPr>
      <dsp:spPr>
        <a:xfrm rot="211441">
          <a:off x="3432138" y="2069292"/>
          <a:ext cx="227041" cy="38195"/>
        </a:xfrm>
        <a:custGeom>
          <a:avLst/>
          <a:gdLst/>
          <a:ahLst/>
          <a:cxnLst/>
          <a:rect l="0" t="0" r="0" b="0"/>
          <a:pathLst>
            <a:path>
              <a:moveTo>
                <a:pt x="0" y="19097"/>
              </a:moveTo>
              <a:lnTo>
                <a:pt x="227041" y="190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539982" y="2082713"/>
        <a:ext cx="11352" cy="11352"/>
      </dsp:txXfrm>
    </dsp:sp>
    <dsp:sp modelId="{7F6A7032-6259-4BB2-89B4-251657457882}">
      <dsp:nvSpPr>
        <dsp:cNvPr id="0" name=""/>
        <dsp:cNvSpPr/>
      </dsp:nvSpPr>
      <dsp:spPr>
        <a:xfrm>
          <a:off x="3657034" y="1425076"/>
          <a:ext cx="1618192" cy="1439997"/>
        </a:xfrm>
        <a:prstGeom prst="ellipse">
          <a:avLst/>
        </a:prstGeom>
        <a:solidFill>
          <a:srgbClr val="F1921A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預防措施</a:t>
          </a:r>
          <a:endParaRPr lang="en-US" altLang="zh-TW" sz="20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耕作防治</a:t>
          </a:r>
          <a:endParaRPr lang="en-US" altLang="zh-TW" sz="16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物理防治</a:t>
          </a:r>
          <a:endParaRPr lang="en-US" altLang="zh-TW" sz="16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生物防治</a:t>
          </a:r>
        </a:p>
      </dsp:txBody>
      <dsp:txXfrm>
        <a:off x="3894013" y="1635959"/>
        <a:ext cx="1144234" cy="1018231"/>
      </dsp:txXfrm>
    </dsp:sp>
    <dsp:sp modelId="{4B83D27C-CBC7-4732-9A6E-9F2E62ECDCC2}">
      <dsp:nvSpPr>
        <dsp:cNvPr id="0" name=""/>
        <dsp:cNvSpPr/>
      </dsp:nvSpPr>
      <dsp:spPr>
        <a:xfrm rot="5345487">
          <a:off x="2545942" y="2631430"/>
          <a:ext cx="203846" cy="38195"/>
        </a:xfrm>
        <a:custGeom>
          <a:avLst/>
          <a:gdLst/>
          <a:ahLst/>
          <a:cxnLst/>
          <a:rect l="0" t="0" r="0" b="0"/>
          <a:pathLst>
            <a:path>
              <a:moveTo>
                <a:pt x="0" y="19097"/>
              </a:moveTo>
              <a:lnTo>
                <a:pt x="203846" y="190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642768" y="2645431"/>
        <a:ext cx="10192" cy="10192"/>
      </dsp:txXfrm>
    </dsp:sp>
    <dsp:sp modelId="{61D338F1-8542-4C5C-8AB4-970B7232605F}">
      <dsp:nvSpPr>
        <dsp:cNvPr id="0" name=""/>
        <dsp:cNvSpPr/>
      </dsp:nvSpPr>
      <dsp:spPr>
        <a:xfrm>
          <a:off x="1569975" y="2752411"/>
          <a:ext cx="2178992" cy="1260000"/>
        </a:xfrm>
        <a:prstGeom prst="ellipse">
          <a:avLst/>
        </a:prstGeom>
        <a:solidFill>
          <a:srgbClr val="F3D3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發生監測</a:t>
          </a:r>
          <a:endParaRPr lang="en-US" altLang="zh-TW" sz="20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性費洛蒙誘捕</a:t>
          </a:r>
          <a:endParaRPr lang="en-US" altLang="zh-TW" sz="16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田間巡查</a:t>
          </a:r>
        </a:p>
      </dsp:txBody>
      <dsp:txXfrm>
        <a:off x="1889081" y="2936934"/>
        <a:ext cx="1540780" cy="890954"/>
      </dsp:txXfrm>
    </dsp:sp>
    <dsp:sp modelId="{C789668F-88CD-4776-A926-4A91978B2792}">
      <dsp:nvSpPr>
        <dsp:cNvPr id="0" name=""/>
        <dsp:cNvSpPr/>
      </dsp:nvSpPr>
      <dsp:spPr>
        <a:xfrm rot="10700420">
          <a:off x="1619518" y="2039702"/>
          <a:ext cx="221511" cy="38195"/>
        </a:xfrm>
        <a:custGeom>
          <a:avLst/>
          <a:gdLst/>
          <a:ahLst/>
          <a:cxnLst/>
          <a:rect l="0" t="0" r="0" b="0"/>
          <a:pathLst>
            <a:path>
              <a:moveTo>
                <a:pt x="0" y="19097"/>
              </a:moveTo>
              <a:lnTo>
                <a:pt x="221511" y="1909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 rot="10800000">
        <a:off x="1724736" y="2053262"/>
        <a:ext cx="11075" cy="11075"/>
      </dsp:txXfrm>
    </dsp:sp>
    <dsp:sp modelId="{A6D6807D-55B9-49BD-A0CB-67DB338B8021}">
      <dsp:nvSpPr>
        <dsp:cNvPr id="0" name=""/>
        <dsp:cNvSpPr/>
      </dsp:nvSpPr>
      <dsp:spPr>
        <a:xfrm>
          <a:off x="0" y="1365465"/>
          <a:ext cx="1619994" cy="1439997"/>
        </a:xfrm>
        <a:prstGeom prst="ellipse">
          <a:avLst/>
        </a:prstGeom>
        <a:solidFill>
          <a:srgbClr val="D6618E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施行防治</a:t>
          </a:r>
          <a:endParaRPr lang="en-US" altLang="zh-TW" sz="20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889000">
            <a:lnSpc>
              <a:spcPts val="22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釋放天敵</a:t>
          </a:r>
        </a:p>
      </dsp:txBody>
      <dsp:txXfrm>
        <a:off x="237243" y="1576348"/>
        <a:ext cx="1145508" cy="10182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2" y="3"/>
            <a:ext cx="2946136" cy="496332"/>
          </a:xfrm>
          <a:prstGeom prst="rect">
            <a:avLst/>
          </a:prstGeom>
        </p:spPr>
        <p:txBody>
          <a:bodyPr vert="horz" lIns="90907" tIns="45455" rIns="90907" bIns="45455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961" y="3"/>
            <a:ext cx="2946136" cy="496332"/>
          </a:xfrm>
          <a:prstGeom prst="rect">
            <a:avLst/>
          </a:prstGeom>
        </p:spPr>
        <p:txBody>
          <a:bodyPr vert="horz" lIns="90907" tIns="45455" rIns="90907" bIns="45455" rtlCol="0"/>
          <a:lstStyle>
            <a:lvl1pPr algn="r">
              <a:defRPr sz="1200"/>
            </a:lvl1pPr>
          </a:lstStyle>
          <a:p>
            <a:fld id="{1BD28BBC-EE1F-473C-84B6-E01B82D0D637}" type="datetimeFigureOut">
              <a:rPr lang="zh-TW" altLang="en-US" smtClean="0"/>
              <a:pPr/>
              <a:t>2019/8/13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07" tIns="45455" rIns="90907" bIns="45455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2078" y="4715948"/>
            <a:ext cx="6615112" cy="4466988"/>
          </a:xfrm>
          <a:prstGeom prst="rect">
            <a:avLst/>
          </a:prstGeom>
        </p:spPr>
        <p:txBody>
          <a:bodyPr vert="horz" lIns="90907" tIns="45455" rIns="90907" bIns="45455" rtlCol="0">
            <a:normAutofit/>
          </a:bodyPr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2" y="9430318"/>
            <a:ext cx="2946136" cy="496331"/>
          </a:xfrm>
          <a:prstGeom prst="rect">
            <a:avLst/>
          </a:prstGeom>
        </p:spPr>
        <p:txBody>
          <a:bodyPr vert="horz" lIns="90907" tIns="45455" rIns="90907" bIns="45455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961" y="9430318"/>
            <a:ext cx="2946136" cy="496331"/>
          </a:xfrm>
          <a:prstGeom prst="rect">
            <a:avLst/>
          </a:prstGeom>
        </p:spPr>
        <p:txBody>
          <a:bodyPr vert="horz" lIns="90907" tIns="45455" rIns="90907" bIns="45455" rtlCol="0" anchor="b"/>
          <a:lstStyle>
            <a:lvl1pPr algn="r">
              <a:defRPr sz="1200"/>
            </a:lvl1pPr>
          </a:lstStyle>
          <a:p>
            <a:fld id="{B2D37B5D-0D2A-4B7E-8F5A-949F1E10BC5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73073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lnSpc>
        <a:spcPts val="2000"/>
      </a:lnSpc>
      <a:spcBef>
        <a:spcPts val="600"/>
      </a:spcBef>
      <a:defRPr sz="16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1pPr>
    <a:lvl2pPr marL="457200" algn="l" defTabSz="914400" rtl="0" eaLnBrk="1" latinLnBrk="0" hangingPunct="1">
      <a:lnSpc>
        <a:spcPts val="2000"/>
      </a:lnSpc>
      <a:spcBef>
        <a:spcPts val="600"/>
      </a:spcBef>
      <a:defRPr sz="16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2pPr>
    <a:lvl3pPr marL="914400" algn="l" defTabSz="914400" rtl="0" eaLnBrk="1" latinLnBrk="0" hangingPunct="1">
      <a:lnSpc>
        <a:spcPts val="2000"/>
      </a:lnSpc>
      <a:spcBef>
        <a:spcPts val="600"/>
      </a:spcBef>
      <a:defRPr sz="16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3pPr>
    <a:lvl4pPr marL="1371600" algn="l" defTabSz="914400" rtl="0" eaLnBrk="1" latinLnBrk="0" hangingPunct="1">
      <a:lnSpc>
        <a:spcPts val="2000"/>
      </a:lnSpc>
      <a:spcBef>
        <a:spcPts val="600"/>
      </a:spcBef>
      <a:defRPr sz="16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4pPr>
    <a:lvl5pPr marL="1828800" algn="l" defTabSz="914400" rtl="0" eaLnBrk="1" latinLnBrk="0" hangingPunct="1">
      <a:lnSpc>
        <a:spcPts val="2000"/>
      </a:lnSpc>
      <a:spcBef>
        <a:spcPts val="600"/>
      </a:spcBef>
      <a:defRPr sz="16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D37B5D-0D2A-4B7E-8F5A-949F1E10BC57}" type="slidenum">
              <a:rPr lang="zh-TW" altLang="en-US" smtClean="0"/>
              <a:pPr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37961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62500" lnSpcReduction="20000"/>
          </a:bodyPr>
          <a:lstStyle/>
          <a:p>
            <a:pPr marL="285706" indent="-285706">
              <a:buFont typeface="Arial" panose="020B0604020202020204" pitchFamily="34" charset="0"/>
              <a:buChar char="•"/>
            </a:pPr>
            <a:r>
              <a:rPr lang="zh-TW" altLang="zh-TW" dirty="0"/>
              <a:t>秋行軍蟲為聯合國糧農組織</a:t>
            </a:r>
            <a:r>
              <a:rPr lang="en-US" altLang="zh-TW" dirty="0"/>
              <a:t> (FAO) </a:t>
            </a:r>
            <a:r>
              <a:rPr lang="zh-TW" altLang="zh-TW" dirty="0"/>
              <a:t>全球預警之重要農業害蟲，遷移能力強且寄主範圍廣，寄主種類高達353種，主要為害玉米、水稻、高粱、棉花、十字花科、葫蘆科、茄科等經濟作物；臺灣常見如水稻、小麥、高粱、玉米、甘蔗、盤固拉草等；菊科，如萵苣、向日葵等；以及豆科，如</a:t>
            </a:r>
            <a:r>
              <a:rPr lang="zh-TW" altLang="en-US" dirty="0"/>
              <a:t>落</a:t>
            </a:r>
            <a:r>
              <a:rPr lang="zh-TW" altLang="zh-TW" dirty="0"/>
              <a:t>花生、大豆、豇豆等。秋行軍蟲原產於美洲，自</a:t>
            </a:r>
            <a:r>
              <a:rPr lang="en-US" altLang="zh-TW" dirty="0"/>
              <a:t>1797</a:t>
            </a:r>
            <a:r>
              <a:rPr lang="zh-TW" altLang="zh-TW" dirty="0"/>
              <a:t>年開始有紀錄其為害， </a:t>
            </a:r>
            <a:r>
              <a:rPr lang="en-US" altLang="zh-TW" dirty="0"/>
              <a:t>2016</a:t>
            </a:r>
            <a:r>
              <a:rPr lang="zh-TW" altLang="zh-TW" dirty="0"/>
              <a:t>年傳入非洲，</a:t>
            </a:r>
            <a:r>
              <a:rPr lang="en-US" altLang="zh-TW" dirty="0"/>
              <a:t>2018</a:t>
            </a:r>
            <a:r>
              <a:rPr lang="zh-TW" altLang="zh-TW" dirty="0"/>
              <a:t>年入侵亞洲印度後持續擴散至緬甸、泰國等中南半島國家，</a:t>
            </a:r>
            <a:r>
              <a:rPr lang="en-US" altLang="zh-TW" dirty="0"/>
              <a:t>2019</a:t>
            </a:r>
            <a:r>
              <a:rPr lang="zh-TW" altLang="zh-TW" dirty="0"/>
              <a:t>年</a:t>
            </a:r>
            <a:r>
              <a:rPr lang="en-US" altLang="zh-TW" dirty="0"/>
              <a:t>1</a:t>
            </a:r>
            <a:r>
              <a:rPr lang="zh-TW" altLang="zh-TW" dirty="0"/>
              <a:t>月入侵中國大陸雲南省，</a:t>
            </a:r>
            <a:r>
              <a:rPr lang="zh-TW" altLang="en-US" dirty="0"/>
              <a:t>截至</a:t>
            </a:r>
            <a:r>
              <a:rPr lang="en-US" altLang="zh-TW" dirty="0"/>
              <a:t>8</a:t>
            </a:r>
            <a:r>
              <a:rPr lang="zh-TW" altLang="en-US" dirty="0"/>
              <a:t>月</a:t>
            </a:r>
            <a:r>
              <a:rPr lang="en-US" altLang="zh-TW" dirty="0"/>
              <a:t>10</a:t>
            </a:r>
            <a:r>
              <a:rPr lang="zh-TW" altLang="en-US" dirty="0"/>
              <a:t>日止，已</a:t>
            </a:r>
            <a:r>
              <a:rPr lang="zh-TW" altLang="zh-TW" dirty="0"/>
              <a:t>迅速擴散至</a:t>
            </a:r>
            <a:r>
              <a:rPr lang="en-US" altLang="zh-TW" dirty="0"/>
              <a:t>22</a:t>
            </a:r>
            <a:r>
              <a:rPr lang="zh-TW" altLang="zh-TW" dirty="0"/>
              <a:t>省區市，包括福建、廣東省等，並於</a:t>
            </a:r>
            <a:r>
              <a:rPr lang="en-US" altLang="zh-TW" dirty="0"/>
              <a:t>6</a:t>
            </a:r>
            <a:r>
              <a:rPr lang="zh-TW" altLang="zh-TW" dirty="0"/>
              <a:t>月</a:t>
            </a:r>
            <a:r>
              <a:rPr lang="en-US" altLang="zh-TW" dirty="0"/>
              <a:t>14</a:t>
            </a:r>
            <a:r>
              <a:rPr lang="zh-TW" altLang="zh-TW" dirty="0"/>
              <a:t>日入侵韓國濟州島，</a:t>
            </a:r>
            <a:r>
              <a:rPr lang="en-US" altLang="zh-TW" dirty="0"/>
              <a:t>7</a:t>
            </a:r>
            <a:r>
              <a:rPr lang="zh-TW" altLang="zh-TW" dirty="0"/>
              <a:t>月</a:t>
            </a:r>
            <a:r>
              <a:rPr lang="en-US" altLang="zh-TW" dirty="0"/>
              <a:t>3</a:t>
            </a:r>
            <a:r>
              <a:rPr lang="zh-TW" altLang="zh-TW" dirty="0"/>
              <a:t>日入侵日本九州及沖繩等</a:t>
            </a:r>
            <a:r>
              <a:rPr lang="en-US" altLang="zh-TW" dirty="0"/>
              <a:t>6</a:t>
            </a:r>
            <a:r>
              <a:rPr lang="zh-TW" altLang="zh-TW" dirty="0"/>
              <a:t>縣。</a:t>
            </a:r>
            <a:endParaRPr lang="en-US" altLang="zh-TW" dirty="0"/>
          </a:p>
          <a:p>
            <a:pPr marL="285706" indent="-285706">
              <a:buFont typeface="Arial" panose="020B0604020202020204" pitchFamily="34" charset="0"/>
              <a:buChar char="•"/>
            </a:pPr>
            <a:r>
              <a:rPr lang="en-US" altLang="zh-TW" dirty="0"/>
              <a:t>6</a:t>
            </a:r>
            <a:r>
              <a:rPr lang="zh-TW" altLang="en-US" dirty="0"/>
              <a:t>月</a:t>
            </a:r>
            <a:r>
              <a:rPr lang="en-US" altLang="zh-TW" dirty="0"/>
              <a:t>8</a:t>
            </a:r>
            <a:r>
              <a:rPr lang="zh-TW" altLang="en-US" dirty="0"/>
              <a:t>日苗栗縣飛牛牧場發生國內第一起秋行軍蟲幼蟲通報確診案例後，截至</a:t>
            </a:r>
            <a:r>
              <a:rPr lang="en-US" altLang="zh-TW" dirty="0"/>
              <a:t>8</a:t>
            </a:r>
            <a:r>
              <a:rPr lang="zh-TW" altLang="en-US" dirty="0"/>
              <a:t>月</a:t>
            </a:r>
            <a:r>
              <a:rPr lang="en-US" altLang="zh-TW" dirty="0"/>
              <a:t>10</a:t>
            </a:r>
            <a:r>
              <a:rPr lang="zh-TW" altLang="en-US" dirty="0"/>
              <a:t>日止，除嘉義市外，全國各地均有秋行軍蟲發生。寄主除玉米作物外，尚包括台南市安南區亞太國際棒球訓練中心百慕達草坪，及金門本季新植高粱田區。</a:t>
            </a:r>
            <a:endParaRPr lang="en-US" altLang="zh-TW" dirty="0"/>
          </a:p>
          <a:p>
            <a:pPr marL="285706" indent="-285706">
              <a:buFont typeface="Arial" panose="020B0604020202020204" pitchFamily="34" charset="0"/>
              <a:buChar char="•"/>
            </a:pPr>
            <a:r>
              <a:rPr lang="zh-TW" altLang="en-US" dirty="0"/>
              <a:t>秋行軍蟲為黑肚蟲</a:t>
            </a:r>
            <a:r>
              <a:rPr lang="en-US" altLang="zh-TW" dirty="0"/>
              <a:t>(</a:t>
            </a:r>
            <a:r>
              <a:rPr lang="zh-TW" altLang="en-US" dirty="0"/>
              <a:t>斜紋夜蛾</a:t>
            </a:r>
            <a:r>
              <a:rPr lang="en-US" altLang="zh-TW" dirty="0"/>
              <a:t>)</a:t>
            </a:r>
            <a:r>
              <a:rPr lang="zh-TW" altLang="en-US" dirty="0"/>
              <a:t>的近親，習性很像，晝伏夜出，幾乎見綠就吃，寄主範圍很廣，但偏好取食禾本科的作物，在國際上主要危害紀錄為玉米。</a:t>
            </a:r>
            <a:endParaRPr lang="en-US" altLang="zh-TW" dirty="0"/>
          </a:p>
          <a:p>
            <a:pPr marL="285706" indent="-285706">
              <a:buFont typeface="Arial" panose="020B0604020202020204" pitchFamily="34" charset="0"/>
              <a:buChar char="•"/>
            </a:pPr>
            <a:r>
              <a:rPr lang="zh-TW" altLang="en-US" dirty="0"/>
              <a:t>以國內栽培作物相及氣候條件，秋行軍蟲四季都有源源不絕的食物，全年均會發生，且世代重疊。在夏季氣候條件下，一個月就可以完成一世代 ，每隻雌蛾一生可產多個卵塊</a:t>
            </a:r>
            <a:r>
              <a:rPr lang="en-US" altLang="zh-TW" dirty="0"/>
              <a:t>(</a:t>
            </a:r>
            <a:r>
              <a:rPr lang="zh-TW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可產共約</a:t>
            </a:r>
            <a:r>
              <a:rPr lang="en-US" altLang="zh-TW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2,000</a:t>
            </a:r>
            <a:r>
              <a:rPr lang="zh-TW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粒卵</a:t>
            </a:r>
            <a:r>
              <a:rPr lang="en-US" altLang="zh-TW" dirty="0"/>
              <a:t>)</a:t>
            </a:r>
            <a:r>
              <a:rPr lang="zh-TW" altLang="en-US" dirty="0"/>
              <a:t>，大小數量呈現不規則性，小則</a:t>
            </a:r>
            <a:r>
              <a:rPr lang="en-US" altLang="zh-TW" dirty="0"/>
              <a:t>20-30</a:t>
            </a:r>
            <a:r>
              <a:rPr lang="zh-TW" altLang="en-US" dirty="0"/>
              <a:t>個卵粒</a:t>
            </a:r>
            <a:r>
              <a:rPr lang="en-US" altLang="zh-TW" dirty="0"/>
              <a:t>/</a:t>
            </a:r>
            <a:r>
              <a:rPr lang="zh-TW" altLang="en-US" dirty="0"/>
              <a:t>卵塊；大則</a:t>
            </a:r>
            <a:r>
              <a:rPr lang="en-US" altLang="zh-TW" dirty="0"/>
              <a:t>100-200</a:t>
            </a:r>
            <a:r>
              <a:rPr lang="zh-TW" altLang="en-US" dirty="0"/>
              <a:t>個卵粒</a:t>
            </a:r>
            <a:r>
              <a:rPr lang="en-US" altLang="zh-TW" dirty="0"/>
              <a:t>/</a:t>
            </a:r>
            <a:r>
              <a:rPr lang="zh-TW" altLang="en-US" dirty="0"/>
              <a:t>卵塊。</a:t>
            </a:r>
            <a:endParaRPr lang="en-US" altLang="zh-TW" dirty="0"/>
          </a:p>
          <a:p>
            <a:pPr marL="285706" indent="-285706">
              <a:buFont typeface="Arial" panose="020B0604020202020204" pitchFamily="34" charset="0"/>
              <a:buChar char="•"/>
            </a:pPr>
            <a:r>
              <a:rPr lang="zh-TW" altLang="en-US" dirty="0"/>
              <a:t>幼蟲有</a:t>
            </a:r>
            <a:r>
              <a:rPr lang="en-US" altLang="zh-TW" dirty="0"/>
              <a:t>6</a:t>
            </a:r>
            <a:r>
              <a:rPr lang="zh-TW" altLang="en-US" dirty="0"/>
              <a:t>齡，剛孵化幼蟲會垂絲隨風分散；</a:t>
            </a:r>
            <a:r>
              <a:rPr lang="en-US" altLang="zh-TW" dirty="0"/>
              <a:t>4</a:t>
            </a:r>
            <a:r>
              <a:rPr lang="zh-TW" altLang="en-US" dirty="0"/>
              <a:t>齡以上幼蟲具有領域性，見到彼此會互殘，因此在田間發現的情形多為一植株</a:t>
            </a:r>
            <a:r>
              <a:rPr lang="en-US" altLang="zh-TW" dirty="0"/>
              <a:t>1~2</a:t>
            </a:r>
            <a:r>
              <a:rPr lang="zh-TW" altLang="en-US" dirty="0"/>
              <a:t>隻；終齡幼蟲會落在土裡化蛹。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D37B5D-0D2A-4B7E-8F5A-949F1E10BC57}" type="slidenum">
              <a:rPr lang="zh-TW" altLang="en-US" smtClean="0"/>
              <a:pPr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86392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pPr marL="285706" indent="-285706" defTabSz="914258">
              <a:buFont typeface="Arial" panose="020B0604020202020204" pitchFamily="34" charset="0"/>
              <a:buChar char="•"/>
              <a:defRPr/>
            </a:pPr>
            <a:r>
              <a:rPr lang="zh-TW" altLang="en-US" dirty="0"/>
              <a:t>據國際疫情資料顯示，秋行軍蟲食量大，嚴重發生時可造成作物</a:t>
            </a:r>
            <a:r>
              <a:rPr lang="zh-TW" altLang="en-US" u="none" dirty="0"/>
              <a:t>平均</a:t>
            </a:r>
            <a:r>
              <a:rPr lang="en-US" altLang="zh-TW" u="none" dirty="0"/>
              <a:t>3</a:t>
            </a:r>
            <a:r>
              <a:rPr lang="zh-TW" altLang="en-US" dirty="0"/>
              <a:t>成的經濟損失，為了農友們的生計，早期發現並即時防治是很重要的事，</a:t>
            </a:r>
            <a:r>
              <a:rPr lang="zh-TW" altLang="en-US" u="none" dirty="0">
                <a:solidFill>
                  <a:srgbClr val="FF0000"/>
                </a:solidFill>
              </a:rPr>
              <a:t>目前發現秋行軍蟲最有效的方法就是加強田間巡查</a:t>
            </a:r>
            <a:r>
              <a:rPr lang="zh-TW" altLang="en-US" u="none" dirty="0"/>
              <a:t>，特別是新植田區，以免造成血本無歸。</a:t>
            </a:r>
            <a:endParaRPr lang="en-US" altLang="zh-TW" u="none" dirty="0"/>
          </a:p>
          <a:p>
            <a:pPr marL="285706" indent="-285706" defTabSz="914258">
              <a:buFont typeface="Arial" panose="020B0604020202020204" pitchFamily="34" charset="0"/>
              <a:buChar char="•"/>
              <a:defRPr/>
            </a:pPr>
            <a:r>
              <a:rPr lang="zh-TW" altLang="en-US" dirty="0"/>
              <a:t>農友們執行田間巡查時，可先站在田埂或田區外圍，快速掃視田區植株一遍，選取葉片看起來花花的，類似被蟲體取食為害過的地方</a:t>
            </a:r>
            <a:r>
              <a:rPr lang="en-US" altLang="zh-TW" u="none" dirty="0"/>
              <a:t>(</a:t>
            </a:r>
            <a:r>
              <a:rPr lang="zh-TW" altLang="en-US" u="none" dirty="0"/>
              <a:t>如</a:t>
            </a:r>
            <a:r>
              <a:rPr lang="zh-TW" altLang="en-US" dirty="0"/>
              <a:t>初齡幼蟲造成窗格紋食痕的圖片</a:t>
            </a:r>
            <a:r>
              <a:rPr lang="en-US" altLang="zh-TW" u="none" dirty="0"/>
              <a:t>)</a:t>
            </a:r>
            <a:r>
              <a:rPr lang="zh-TW" altLang="en-US" dirty="0"/>
              <a:t>，任選</a:t>
            </a:r>
            <a:r>
              <a:rPr lang="en-US" altLang="zh-TW" dirty="0"/>
              <a:t>3-5</a:t>
            </a:r>
            <a:r>
              <a:rPr lang="zh-TW" altLang="en-US" dirty="0"/>
              <a:t>行從頭走到尾，每行皆須貫穿田區，觀察植株是否有以下圖片之危害狀，特別是生長點被吃過，周圍有大量蟲糞者，就是秋行軍</a:t>
            </a:r>
            <a:r>
              <a:rPr lang="zh-TW" altLang="en-US" dirty="0" smtClean="0"/>
              <a:t>蟲典型危害</a:t>
            </a:r>
            <a:r>
              <a:rPr lang="zh-TW" altLang="en-US" dirty="0"/>
              <a:t>狀。另外，可找尋葉面上是否有附有鱗毛的卵塊，如果看到請用袋子或容器盛著小心摘除，避免孵化出來的幼蟲隨風飄散，造成更大面積擴散為害。</a:t>
            </a:r>
            <a:endParaRPr lang="en-US" altLang="zh-TW" dirty="0"/>
          </a:p>
          <a:p>
            <a:pPr marL="285706" indent="-285706" defTabSz="914258">
              <a:buFont typeface="Arial" panose="020B0604020202020204" pitchFamily="34" charset="0"/>
              <a:buChar char="•"/>
              <a:defRPr/>
            </a:pPr>
            <a:r>
              <a:rPr lang="zh-TW" altLang="en-US" dirty="0"/>
              <a:t>國內田間也常見秋行軍蟲與斜紋夜蛾、分秘夜蛾幼蟲共同為害，三種幼蟲的外部形態相近，初齡幼蟲為害狀也類似，極容易認錯，主要的辨識重點請看幼蟲背部，秋行軍蟲幼蟲每段體節上有</a:t>
            </a:r>
            <a:r>
              <a:rPr lang="en-US" altLang="zh-TW" dirty="0"/>
              <a:t>4</a:t>
            </a:r>
            <a:r>
              <a:rPr lang="zh-TW" altLang="en-US" dirty="0"/>
              <a:t>個黑點，呈梯形分布，近末節則呈矩形。此外，三者取食部位及危害狀不同，秋行軍蟲喜歡吃植株中心、生長點；斜紋夜蛾會躲在葉鞘；分秘夜蛾則愛吃葉緣。另，斜紋夜蛾卵塊鱗毛多，秋行軍蟲相對較少，多數情況下可看到卵粒。</a:t>
            </a:r>
            <a:endParaRPr lang="en-US" altLang="zh-TW" dirty="0"/>
          </a:p>
          <a:p>
            <a:pPr marL="285706" indent="-285706">
              <a:buFont typeface="Arial" panose="020B0604020202020204" pitchFamily="34" charset="0"/>
              <a:buChar char="•"/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D37B5D-0D2A-4B7E-8F5A-949F1E10BC57}" type="slidenum">
              <a:rPr lang="zh-TW" altLang="en-US" smtClean="0"/>
              <a:pPr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95310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62500" lnSpcReduction="20000"/>
          </a:bodyPr>
          <a:lstStyle/>
          <a:p>
            <a:pPr marL="285706" indent="-285706" defTabSz="914258">
              <a:buFont typeface="Arial" panose="020B0604020202020204" pitchFamily="34" charset="0"/>
              <a:buChar char="•"/>
              <a:defRPr/>
            </a:pPr>
            <a:r>
              <a:rPr lang="zh-TW" altLang="en-US" dirty="0"/>
              <a:t>秋行軍蟲在美洲發生已數百年，依據</a:t>
            </a:r>
            <a:r>
              <a:rPr lang="en-US" altLang="zh-TW" dirty="0"/>
              <a:t>FAO</a:t>
            </a:r>
            <a:r>
              <a:rPr lang="zh-TW" altLang="en-US" dirty="0"/>
              <a:t>的研究顯示，因秋行軍蟲具嚴重抗藥性，害蟲整合性管理策略</a:t>
            </a:r>
            <a:r>
              <a:rPr lang="en-US" altLang="zh-TW" dirty="0"/>
              <a:t>(IPM)</a:t>
            </a:r>
            <a:r>
              <a:rPr lang="zh-TW" altLang="en-US" dirty="0"/>
              <a:t>為最佳解決方案。</a:t>
            </a:r>
            <a:r>
              <a:rPr lang="en-US" altLang="zh-TW" dirty="0"/>
              <a:t>IPM</a:t>
            </a:r>
            <a:r>
              <a:rPr lang="zh-TW" altLang="zh-TW" dirty="0"/>
              <a:t>是利用多元防治方法控制害蟲族群，使其維持於可接受的經濟危害水準之下，並配合正確與合理的農藥使用，達到生產高品質農產品，且兼顧農產品安全與環境保護之作物管理方法。</a:t>
            </a:r>
            <a:endParaRPr lang="en-US" altLang="zh-TW" dirty="0"/>
          </a:p>
          <a:p>
            <a:pPr marL="285706" indent="-285706" defTabSz="914258">
              <a:buFont typeface="Arial" panose="020B0604020202020204" pitchFamily="34" charset="0"/>
              <a:buChar char="•"/>
              <a:defRPr/>
            </a:pPr>
            <a:r>
              <a:rPr lang="en-US" altLang="zh-TW" dirty="0"/>
              <a:t>IPM</a:t>
            </a:r>
            <a:r>
              <a:rPr lang="zh-TW" altLang="zh-TW" dirty="0"/>
              <a:t>的使用，是藉由問題診斷、處方使用到監測預防，一系列完整對策，作物生育過程中提供有效、良好的保護，並且讓農民確切了解自身耕作環境、作物生育狀態，結合正確用藥觀念，病蟲害問題，不是只有噴灑</a:t>
            </a:r>
            <a:r>
              <a:rPr lang="zh-TW" altLang="en-US" dirty="0"/>
              <a:t>化學</a:t>
            </a:r>
            <a:r>
              <a:rPr lang="zh-TW" altLang="zh-TW" dirty="0"/>
              <a:t>農藥解決。主要把握三原則：第一，學習容忍不影響市場價</a:t>
            </a:r>
            <a:r>
              <a:rPr lang="zh-TW" altLang="en-US" dirty="0"/>
              <a:t>格</a:t>
            </a:r>
            <a:r>
              <a:rPr lang="zh-TW" altLang="zh-TW" dirty="0"/>
              <a:t>的損失；第二，多多使用耕作、物理、生物防治；最後，</a:t>
            </a:r>
            <a:r>
              <a:rPr lang="zh-TW" altLang="en-US" dirty="0"/>
              <a:t>依據防治基準啟動藥劑防治，</a:t>
            </a:r>
            <a:r>
              <a:rPr lang="zh-TW" altLang="zh-TW" dirty="0"/>
              <a:t>迫不得已必須使用</a:t>
            </a:r>
            <a:r>
              <a:rPr lang="zh-TW" altLang="en-US" dirty="0"/>
              <a:t>化學</a:t>
            </a:r>
            <a:r>
              <a:rPr lang="zh-TW" altLang="zh-TW" dirty="0"/>
              <a:t>農藥時，選擇對害蟲影響大，對人類及環境影響小的藥劑種類。</a:t>
            </a:r>
            <a:endParaRPr lang="en-US" altLang="zh-TW" dirty="0"/>
          </a:p>
          <a:p>
            <a:pPr marL="285706" indent="-285706" defTabSz="914258">
              <a:buFont typeface="Arial" panose="020B0604020202020204" pitchFamily="34" charset="0"/>
              <a:buChar char="•"/>
              <a:defRPr/>
            </a:pPr>
            <a:r>
              <a:rPr lang="zh-TW" altLang="en-US" dirty="0">
                <a:solidFill>
                  <a:schemeClr val="tx1"/>
                </a:solidFill>
              </a:rPr>
              <a:t>防治秋行軍蟲可使用的方式包括：前期作收成後，</a:t>
            </a:r>
            <a:r>
              <a:rPr lang="zh-TW" altLang="en-US" u="none" dirty="0">
                <a:solidFill>
                  <a:schemeClr val="tx1"/>
                </a:solidFill>
              </a:rPr>
              <a:t>徹底清園</a:t>
            </a:r>
            <a:r>
              <a:rPr lang="zh-TW" altLang="en-US" u="none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清除田區殘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株；水旱輪作；田區翻耕後淹水或曝曬，破壞土壤中殘存蟲蛹，降低下一期作蟲源；從苗期開始，即應定期目視巡查田區作物，葉片發現可疑卵塊請手動摘除，並於接獲農委會發布秋行軍蟲預警消息時，主動加強巡查工作，巡查結果若顯示植株受害率達防治基準，則施用藥劑防治。目前秋行軍蟲可用天敵之田間防治技術尚未成熟，寄生蜂為未來具潛力、開發中之天敵昆蟲，現階段正進行研發試驗及建立供應鏈，確認防治效果後，將提供防治技術推廣農民使用。</a:t>
            </a:r>
            <a:endParaRPr lang="en-US" altLang="zh-TW" dirty="0"/>
          </a:p>
          <a:p>
            <a:pPr marL="285706" indent="-285706">
              <a:buFont typeface="Arial" panose="020B0604020202020204" pitchFamily="34" charset="0"/>
              <a:buChar char="•"/>
            </a:pPr>
            <a:r>
              <a:rPr lang="zh-TW" altLang="en-US" dirty="0"/>
              <a:t>同時提醒大家，</a:t>
            </a:r>
            <a:r>
              <a:rPr lang="en-US" altLang="zh-TW" dirty="0"/>
              <a:t>IPM</a:t>
            </a:r>
            <a:r>
              <a:rPr lang="zh-TW" altLang="zh-TW" dirty="0"/>
              <a:t>並非一套固定系統，而是需要因應不同狀況給予最適化方法。當栽培條件不同，</a:t>
            </a:r>
            <a:r>
              <a:rPr lang="en-US" altLang="zh-TW" dirty="0"/>
              <a:t>IPM</a:t>
            </a:r>
            <a:r>
              <a:rPr lang="zh-TW" altLang="zh-TW" dirty="0"/>
              <a:t>就要跟著調整，並非一成不變。</a:t>
            </a:r>
            <a:endParaRPr lang="en-US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D37B5D-0D2A-4B7E-8F5A-949F1E10BC57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35514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06" indent="-285706" defTabSz="914258">
              <a:buFont typeface="Arial" panose="020B0604020202020204" pitchFamily="34" charset="0"/>
              <a:buChar char="•"/>
              <a:defRPr/>
            </a:pPr>
            <a:r>
              <a:rPr lang="zh-TW" altLang="en-US" dirty="0"/>
              <a:t>最後，目前國內僅於玉米、高粱與百慕達草發現秋行軍蟲幼蟲確診案例，請在座種植秋行軍蟲高風險寄主作物之農民，加強田間巡查，發現可疑蟲體後落實通報，農委會才能掌握國內疫情現況，適時</a:t>
            </a:r>
            <a:r>
              <a:rPr lang="zh-TW" altLang="en-US" dirty="0" smtClean="0"/>
              <a:t>公告可</a:t>
            </a:r>
            <a:r>
              <a:rPr lang="zh-TW" altLang="en-US" dirty="0"/>
              <a:t>使用的防治藥劑，避免造成不必要的損失。</a:t>
            </a:r>
            <a:endParaRPr lang="en-US" altLang="zh-TW" dirty="0"/>
          </a:p>
          <a:p>
            <a:pPr marL="285706" indent="-285706" defTabSz="914258">
              <a:buFont typeface="Arial" panose="020B0604020202020204" pitchFamily="34" charset="0"/>
              <a:buChar char="•"/>
              <a:defRPr/>
            </a:pPr>
            <a:r>
              <a:rPr lang="zh-TW" altLang="en-US" dirty="0"/>
              <a:t>通報時盡量選用可上傳照片的管道，可協助主管機關在第一時間</a:t>
            </a:r>
            <a:r>
              <a:rPr lang="zh-TW" altLang="en-US" dirty="0" smtClean="0"/>
              <a:t>迅速辨識</a:t>
            </a:r>
            <a:r>
              <a:rPr lang="zh-TW" altLang="en-US" dirty="0"/>
              <a:t>蟲體是否為秋行軍蟲，推薦管道包括防檢局粉絲專頁、</a:t>
            </a:r>
            <a:r>
              <a:rPr lang="en-US" altLang="zh-TW" dirty="0"/>
              <a:t>line</a:t>
            </a:r>
            <a:r>
              <a:rPr lang="zh-TW" altLang="en-US" dirty="0" smtClean="0"/>
              <a:t>生活圈及</a:t>
            </a:r>
            <a:r>
              <a:rPr lang="zh-TW" altLang="en-US" dirty="0"/>
              <a:t>農委會農作物天然災害即時回報</a:t>
            </a:r>
            <a:r>
              <a:rPr lang="en-US" altLang="zh-TW" dirty="0"/>
              <a:t>APP</a:t>
            </a:r>
            <a:r>
              <a:rPr lang="zh-TW" altLang="en-US" dirty="0"/>
              <a:t>。如果不會使用手機的農民，也可透過改良場、農會、公所或地方政府等承辦人，向防檢局通報。</a:t>
            </a:r>
            <a:r>
              <a:rPr lang="zh-TW" altLang="en-US" dirty="0" smtClean="0"/>
              <a:t>接下來</a:t>
            </a:r>
            <a:r>
              <a:rPr lang="zh-TW" altLang="en-US" dirty="0" smtClean="0"/>
              <a:t>介紹農委會</a:t>
            </a:r>
            <a:r>
              <a:rPr lang="zh-TW" altLang="en-US" dirty="0" smtClean="0"/>
              <a:t>農作物天然災害即時回報</a:t>
            </a:r>
            <a:r>
              <a:rPr lang="en-US" altLang="zh-TW" dirty="0" smtClean="0"/>
              <a:t>APP</a:t>
            </a:r>
            <a:r>
              <a:rPr lang="zh-TW" altLang="en-US" dirty="0"/>
              <a:t>使用方法，農友們可拿出手機來一起操作。</a:t>
            </a:r>
            <a:endParaRPr lang="en-US" altLang="zh-TW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D37B5D-0D2A-4B7E-8F5A-949F1E10BC57}" type="slidenum">
              <a:rPr lang="zh-TW" altLang="en-US" smtClean="0"/>
              <a:pPr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65815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4258">
              <a:defRPr/>
            </a:pPr>
            <a:r>
              <a:rPr lang="zh-TW" altLang="en-US" b="0" smtClean="0"/>
              <a:t>「</a:t>
            </a:r>
            <a:r>
              <a:rPr lang="zh-TW" altLang="en-US" dirty="0">
                <a:solidFill>
                  <a:schemeClr val="accent5">
                    <a:lumMod val="75000"/>
                  </a:schemeClr>
                </a:solidFill>
              </a:rPr>
              <a:t>農作物天然災害即時回報</a:t>
            </a:r>
            <a:r>
              <a:rPr lang="en-US" altLang="zh-TW" dirty="0">
                <a:solidFill>
                  <a:schemeClr val="accent5">
                    <a:lumMod val="75000"/>
                  </a:schemeClr>
                </a:solidFill>
              </a:rPr>
              <a:t>APP</a:t>
            </a:r>
            <a:r>
              <a:rPr lang="zh-TW" altLang="en-US" dirty="0" smtClean="0">
                <a:solidFill>
                  <a:schemeClr val="accent5">
                    <a:lumMod val="75000"/>
                  </a:schemeClr>
                </a:solidFill>
              </a:rPr>
              <a:t>」要</a:t>
            </a:r>
            <a:r>
              <a:rPr lang="zh-TW" altLang="en-US" dirty="0">
                <a:solidFill>
                  <a:schemeClr val="accent5">
                    <a:lumMod val="75000"/>
                  </a:schemeClr>
                </a:solidFill>
              </a:rPr>
              <a:t>先下載程式到自己的手機裡才能操作，畫面的右下方有下載路徑，請依您的手機系統選擇下載的管道。</a:t>
            </a:r>
            <a:endParaRPr lang="en-US" altLang="zh-TW" dirty="0">
              <a:solidFill>
                <a:schemeClr val="accent5">
                  <a:lumMod val="75000"/>
                </a:schemeClr>
              </a:solidFill>
            </a:endParaRPr>
          </a:p>
          <a:p>
            <a:pPr defTabSz="914258">
              <a:defRPr/>
            </a:pPr>
            <a:r>
              <a:rPr lang="zh-TW" altLang="en-US" dirty="0">
                <a:solidFill>
                  <a:schemeClr val="accent5">
                    <a:lumMod val="75000"/>
                  </a:schemeClr>
                </a:solidFill>
              </a:rPr>
              <a:t>下載完成，開啟程式，就可以依畫面</a:t>
            </a:r>
            <a:r>
              <a:rPr lang="en-US" altLang="zh-TW" dirty="0">
                <a:solidFill>
                  <a:schemeClr val="accent5">
                    <a:lumMod val="75000"/>
                  </a:schemeClr>
                </a:solidFill>
              </a:rPr>
              <a:t>1~6</a:t>
            </a:r>
            <a:r>
              <a:rPr lang="zh-TW" altLang="en-US" dirty="0">
                <a:solidFill>
                  <a:schemeClr val="accent5">
                    <a:lumMod val="75000"/>
                  </a:schemeClr>
                </a:solidFill>
              </a:rPr>
              <a:t>說明的流程進行通報。</a:t>
            </a:r>
            <a:endParaRPr lang="zh-TW" altLang="en-US" dirty="0"/>
          </a:p>
          <a:p>
            <a:pPr defTabSz="914258">
              <a:defRPr/>
            </a:pPr>
            <a:r>
              <a:rPr lang="zh-TW" altLang="en-US" b="0" baseline="0" dirty="0" smtClean="0"/>
              <a:t> </a:t>
            </a:r>
            <a:endParaRPr lang="en-US" altLang="zh-TW" b="0" dirty="0" smtClean="0"/>
          </a:p>
          <a:p>
            <a:pPr defTabSz="914258">
              <a:defRPr/>
            </a:pPr>
            <a:endParaRPr lang="en-US" altLang="zh-TW" dirty="0" smtClean="0"/>
          </a:p>
          <a:p>
            <a:pPr defTabSz="914258">
              <a:defRPr/>
            </a:pPr>
            <a:r>
              <a:rPr lang="zh-TW" altLang="en-US" dirty="0" smtClean="0"/>
              <a:t>大家</a:t>
            </a:r>
            <a:r>
              <a:rPr lang="zh-TW" altLang="en-US" dirty="0"/>
              <a:t>可以選擇偏好的方式把通報管道加到自己的手機裡，以備不時之需，若有操作上的問題，請於會後詢問，今天的介紹到此，謝謝大家。</a:t>
            </a:r>
            <a:endParaRPr lang="en-US" altLang="zh-TW" dirty="0"/>
          </a:p>
          <a:p>
            <a:pPr defTabSz="914258">
              <a:defRPr/>
            </a:pPr>
            <a:endParaRPr lang="zh-TW" altLang="en-US" dirty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D37B5D-0D2A-4B7E-8F5A-949F1E10BC57}" type="slidenum">
              <a:rPr lang="zh-TW" altLang="en-US" smtClean="0"/>
              <a:pPr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841781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9372600" y="6538912"/>
            <a:ext cx="2743200" cy="365125"/>
          </a:xfrm>
        </p:spPr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8591739D-2E85-40C7-98D5-8177478CA00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1985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9381067" y="6519862"/>
            <a:ext cx="2743200" cy="365125"/>
          </a:xfrm>
        </p:spPr>
        <p:txBody>
          <a:bodyPr/>
          <a:lstStyle/>
          <a:p>
            <a:fld id="{8591739D-2E85-40C7-98D5-8177478CA00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7677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8591739D-2E85-40C7-98D5-8177478CA00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12046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3323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2339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2986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97411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8771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6933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219043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233016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5425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9347200" y="653891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91739D-2E85-40C7-98D5-8177478CA00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286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6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microsoft.com/office/2007/relationships/hdphoto" Target="../media/hdphoto1.wdp"/><Relationship Id="rId10" Type="http://schemas.openxmlformats.org/officeDocument/2006/relationships/image" Target="../media/image12.jpeg"/><Relationship Id="rId4" Type="http://schemas.openxmlformats.org/officeDocument/2006/relationships/image" Target="../media/image7.png"/><Relationship Id="rId9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jpe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3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11" Type="http://schemas.openxmlformats.org/officeDocument/2006/relationships/image" Target="../media/image26.jpe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10" Type="http://schemas.openxmlformats.org/officeDocument/2006/relationships/image" Target="../media/image25.jp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2095365" y="2020529"/>
            <a:ext cx="865730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1800"/>
              </a:spcBef>
            </a:pPr>
            <a:r>
              <a:rPr lang="zh-TW" altLang="en-US" sz="6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秋行軍蟲宣導教育訓練</a:t>
            </a:r>
            <a:endParaRPr lang="en-US" altLang="zh-TW" sz="6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spcBef>
                <a:spcPts val="1800"/>
              </a:spcBef>
            </a:pPr>
            <a:r>
              <a:rPr lang="en-US" altLang="zh-TW" sz="6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6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教材 </a:t>
            </a:r>
            <a:r>
              <a:rPr lang="en-US" altLang="zh-TW" sz="6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1】</a:t>
            </a:r>
          </a:p>
          <a:p>
            <a:pPr>
              <a:spcBef>
                <a:spcPts val="1800"/>
              </a:spcBef>
            </a:pPr>
            <a:endParaRPr lang="zh-TW" altLang="en-US" sz="6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21992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05" t="5836" r="19391" b="12901"/>
          <a:stretch/>
        </p:blipFill>
        <p:spPr>
          <a:xfrm>
            <a:off x="7929739" y="1350273"/>
            <a:ext cx="1539241" cy="1520218"/>
          </a:xfrm>
          <a:prstGeom prst="ellipse">
            <a:avLst/>
          </a:prstGeom>
          <a:ln w="3175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4"/>
          <a:srcRect l="10891" t="19050" r="18278" b="10686"/>
          <a:stretch/>
        </p:blipFill>
        <p:spPr>
          <a:xfrm>
            <a:off x="9983504" y="3935583"/>
            <a:ext cx="1574799" cy="1495499"/>
          </a:xfrm>
          <a:prstGeom prst="ellipse">
            <a:avLst/>
          </a:prstGeom>
          <a:ln w="3175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Picture 12" descr="1560756182837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1" t="11391" r="20457" b="19093"/>
          <a:stretch/>
        </p:blipFill>
        <p:spPr bwMode="auto">
          <a:xfrm>
            <a:off x="5742031" y="3901076"/>
            <a:ext cx="1506840" cy="1476323"/>
          </a:xfrm>
          <a:prstGeom prst="ellipse">
            <a:avLst/>
          </a:prstGeom>
          <a:ln w="3175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文字方塊 6"/>
          <p:cNvSpPr txBox="1"/>
          <p:nvPr/>
        </p:nvSpPr>
        <p:spPr>
          <a:xfrm>
            <a:off x="6172845" y="3032729"/>
            <a:ext cx="5876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卵                               初齡幼蟲                        終齡幼蟲</a:t>
            </a:r>
          </a:p>
        </p:txBody>
      </p:sp>
      <p:sp>
        <p:nvSpPr>
          <p:cNvPr id="8" name="向右箭號 7"/>
          <p:cNvSpPr/>
          <p:nvPr/>
        </p:nvSpPr>
        <p:spPr>
          <a:xfrm>
            <a:off x="7266270" y="1968271"/>
            <a:ext cx="397934" cy="237351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向右箭號 8"/>
          <p:cNvSpPr/>
          <p:nvPr/>
        </p:nvSpPr>
        <p:spPr>
          <a:xfrm>
            <a:off x="9541712" y="1968271"/>
            <a:ext cx="397934" cy="237351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向右箭號 9"/>
          <p:cNvSpPr/>
          <p:nvPr/>
        </p:nvSpPr>
        <p:spPr>
          <a:xfrm rot="6099692">
            <a:off x="10776556" y="3527195"/>
            <a:ext cx="288000" cy="237351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向右箭號 10"/>
          <p:cNvSpPr/>
          <p:nvPr/>
        </p:nvSpPr>
        <p:spPr>
          <a:xfrm rot="14918701">
            <a:off x="6351451" y="3553282"/>
            <a:ext cx="288000" cy="237600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 11"/>
          <p:cNvSpPr/>
          <p:nvPr/>
        </p:nvSpPr>
        <p:spPr>
          <a:xfrm>
            <a:off x="7088233" y="1292720"/>
            <a:ext cx="84991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sz="2000" dirty="0">
                <a:solidFill>
                  <a:srgbClr val="FF090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2-4</a:t>
            </a:r>
            <a:r>
              <a:rPr lang="zh-TW" altLang="en-US" sz="2000" dirty="0">
                <a:solidFill>
                  <a:srgbClr val="FF090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endParaRPr lang="en-US" altLang="zh-TW" sz="2000" dirty="0">
              <a:solidFill>
                <a:srgbClr val="FF090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3" name="圖片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47" t="24497" r="847" b="31898"/>
          <a:stretch/>
        </p:blipFill>
        <p:spPr>
          <a:xfrm>
            <a:off x="10186825" y="1327346"/>
            <a:ext cx="1646175" cy="1519200"/>
          </a:xfrm>
          <a:prstGeom prst="ellipse">
            <a:avLst/>
          </a:prstGeom>
          <a:ln w="3175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矩形 13"/>
          <p:cNvSpPr/>
          <p:nvPr/>
        </p:nvSpPr>
        <p:spPr>
          <a:xfrm>
            <a:off x="8236918" y="2569547"/>
            <a:ext cx="9925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12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魏嬗如 提供</a:t>
            </a:r>
            <a:endParaRPr lang="en-US" altLang="zh-TW" sz="1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0286181" y="5035247"/>
            <a:ext cx="9925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魏嬗如 提供</a:t>
            </a:r>
            <a:endParaRPr lang="en-US" altLang="zh-TW" sz="1200" dirty="0">
              <a:solidFill>
                <a:schemeClr val="tx1">
                  <a:lumMod val="50000"/>
                  <a:lumOff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082874" y="1272042"/>
            <a:ext cx="146118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sz="2000" dirty="0">
                <a:solidFill>
                  <a:srgbClr val="FF090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14-21</a:t>
            </a:r>
            <a:r>
              <a:rPr lang="zh-TW" altLang="en-US" sz="2000" dirty="0">
                <a:solidFill>
                  <a:srgbClr val="FF090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endParaRPr lang="en-US" altLang="zh-TW" sz="2000" dirty="0">
              <a:solidFill>
                <a:srgbClr val="FF090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233711" y="5290514"/>
            <a:ext cx="9989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sz="2000" dirty="0">
                <a:solidFill>
                  <a:srgbClr val="FF090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7-10</a:t>
            </a:r>
            <a:r>
              <a:rPr lang="zh-TW" altLang="en-US" sz="2000" dirty="0">
                <a:solidFill>
                  <a:srgbClr val="FF090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endParaRPr lang="en-US" altLang="zh-TW" sz="2000" dirty="0">
              <a:solidFill>
                <a:srgbClr val="FF090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" name="文字方塊 10"/>
          <p:cNvSpPr txBox="1">
            <a:spLocks noChangeArrowheads="1"/>
          </p:cNvSpPr>
          <p:nvPr/>
        </p:nvSpPr>
        <p:spPr bwMode="auto">
          <a:xfrm>
            <a:off x="7630484" y="3380188"/>
            <a:ext cx="3229357" cy="27699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幼蟲期</a:t>
            </a:r>
            <a:r>
              <a:rPr lang="en-US" altLang="zh-TW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1-6</a:t>
            </a:r>
            <a:r>
              <a:rPr lang="zh-TW" altLang="en-US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齡，</a:t>
            </a:r>
            <a:r>
              <a:rPr lang="en-US" altLang="zh-TW" sz="1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sz="1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齡以上幼蟲明顯具有領域性</a:t>
            </a:r>
          </a:p>
        </p:txBody>
      </p:sp>
      <p:sp>
        <p:nvSpPr>
          <p:cNvPr id="19" name="文字方塊 18"/>
          <p:cNvSpPr txBox="1"/>
          <p:nvPr/>
        </p:nvSpPr>
        <p:spPr>
          <a:xfrm>
            <a:off x="10540385" y="5547844"/>
            <a:ext cx="4841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蛹</a:t>
            </a:r>
          </a:p>
        </p:txBody>
      </p:sp>
      <p:sp>
        <p:nvSpPr>
          <p:cNvPr id="20" name="文字方塊 19"/>
          <p:cNvSpPr txBox="1"/>
          <p:nvPr/>
        </p:nvSpPr>
        <p:spPr>
          <a:xfrm>
            <a:off x="6172845" y="5583078"/>
            <a:ext cx="7725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成蟲</a:t>
            </a:r>
          </a:p>
        </p:txBody>
      </p:sp>
      <p:sp>
        <p:nvSpPr>
          <p:cNvPr id="21" name="向右箭號 20"/>
          <p:cNvSpPr/>
          <p:nvPr/>
        </p:nvSpPr>
        <p:spPr>
          <a:xfrm rot="10800000">
            <a:off x="7482909" y="5637673"/>
            <a:ext cx="2520000" cy="237351"/>
          </a:xfrm>
          <a:prstGeom prst="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矩形 21"/>
          <p:cNvSpPr/>
          <p:nvPr/>
        </p:nvSpPr>
        <p:spPr>
          <a:xfrm>
            <a:off x="7840732" y="366719"/>
            <a:ext cx="1972734" cy="624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4800"/>
              </a:lnSpc>
              <a:spcBef>
                <a:spcPts val="1200"/>
              </a:spcBef>
              <a:spcAft>
                <a:spcPts val="0"/>
              </a:spcAft>
            </a:pPr>
            <a:r>
              <a:rPr lang="zh-TW" altLang="en-US" sz="24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Calibri" panose="020F0502020204030204" pitchFamily="34" charset="0"/>
              </a:rPr>
              <a:t>夏季</a:t>
            </a:r>
            <a:r>
              <a:rPr lang="zh-TW" altLang="zh-TW" sz="24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Calibri" panose="020F0502020204030204" pitchFamily="34" charset="0"/>
              </a:rPr>
              <a:t>生</a:t>
            </a:r>
            <a:r>
              <a:rPr lang="zh-TW" altLang="en-US" sz="24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Calibri" panose="020F0502020204030204" pitchFamily="34" charset="0"/>
              </a:rPr>
              <a:t>活史</a:t>
            </a:r>
            <a:endParaRPr lang="zh-TW" altLang="zh-TW" sz="2400" b="1" kern="100" dirty="0">
              <a:solidFill>
                <a:schemeClr val="tx1">
                  <a:lumMod val="50000"/>
                  <a:lumOff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3" name="矩形 79"/>
          <p:cNvSpPr>
            <a:spLocks noChangeArrowheads="1"/>
          </p:cNvSpPr>
          <p:nvPr/>
        </p:nvSpPr>
        <p:spPr bwMode="auto">
          <a:xfrm>
            <a:off x="1167725" y="458702"/>
            <a:ext cx="3702159" cy="553998"/>
          </a:xfrm>
          <a:prstGeom prst="rect">
            <a:avLst/>
          </a:prstGeom>
          <a:solidFill>
            <a:srgbClr val="FEF7E6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ts val="3600"/>
              </a:lnSpc>
            </a:pPr>
            <a:r>
              <a:rPr kumimoji="0" lang="zh-TW" altLang="en-US" sz="3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！認識秋行軍蟲 ！</a:t>
            </a:r>
            <a:endParaRPr kumimoji="0" lang="en-US" altLang="zh-TW" sz="3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39479" y="1184665"/>
            <a:ext cx="5176895" cy="5291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ts val="3600"/>
              </a:lnSpc>
              <a:spcBef>
                <a:spcPts val="600"/>
              </a:spcBef>
              <a:buFont typeface="Wingdings" panose="05000000000000000000" pitchFamily="2" charset="2"/>
              <a:buChar char="u"/>
            </a:pPr>
            <a:r>
              <a:rPr lang="zh-TW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秋行軍蟲為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我國新入侵重要害蟲</a:t>
            </a:r>
            <a:r>
              <a:rPr lang="zh-TW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寄主植物多達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353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種，國內已紀錄發生在</a:t>
            </a:r>
            <a:r>
              <a:rPr lang="zh-TW" altLang="zh-TW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玉米、高粱</a:t>
            </a:r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及百慕達草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，高風險</a:t>
            </a:r>
            <a:r>
              <a:rPr lang="zh-TW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經濟作物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尚有</a:t>
            </a:r>
            <a:r>
              <a:rPr lang="zh-TW" altLang="en-US" sz="2800" dirty="0">
                <a:solidFill>
                  <a:schemeClr val="accent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水稻、小麥、甘蔗、牧草、甘藷、落花生、大豆、豇豆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等。</a:t>
            </a: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lnSpc>
                <a:spcPts val="3600"/>
              </a:lnSpc>
              <a:spcBef>
                <a:spcPts val="600"/>
              </a:spcBef>
              <a:buFont typeface="Wingdings" panose="05000000000000000000" pitchFamily="2" charset="2"/>
              <a:buChar char="u"/>
            </a:pP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一生經歷卵、幼蟲、蛹及成蟲等階段，雌雄成體外觀不同。</a:t>
            </a: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lnSpc>
                <a:spcPts val="3600"/>
              </a:lnSpc>
              <a:spcBef>
                <a:spcPts val="600"/>
              </a:spcBef>
              <a:buFont typeface="Wingdings" panose="05000000000000000000" pitchFamily="2" charset="2"/>
              <a:buChar char="u"/>
            </a:pP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生活史短，一年可發生多個世代，夏季時，</a:t>
            </a:r>
            <a:r>
              <a:rPr lang="en-US" altLang="zh-TW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世代約</a:t>
            </a:r>
            <a:r>
              <a:rPr lang="en-US" altLang="zh-TW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lang="zh-TW" altLang="en-US" sz="28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個月可完成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，冬季則可長達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2-3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個月。</a:t>
            </a: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投影片編號版面配置區 2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2</a:t>
            </a:fld>
            <a:endParaRPr lang="zh-TW" altLang="en-US" dirty="0"/>
          </a:p>
        </p:txBody>
      </p:sp>
      <p:sp>
        <p:nvSpPr>
          <p:cNvPr id="26" name="矩形 25"/>
          <p:cNvSpPr/>
          <p:nvPr/>
        </p:nvSpPr>
        <p:spPr>
          <a:xfrm>
            <a:off x="5702827" y="5952410"/>
            <a:ext cx="17652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20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平均壽命</a:t>
            </a:r>
            <a:r>
              <a:rPr lang="en-US" altLang="zh-TW" sz="20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20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endParaRPr lang="en-US" altLang="zh-TW" sz="2000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7" name="圖片 26">
            <a:extLst>
              <a:ext uri="{FF2B5EF4-FFF2-40B4-BE49-F238E27FC236}">
                <a16:creationId xmlns:a16="http://schemas.microsoft.com/office/drawing/2014/main" xmlns="" id="{D5BEF440-5F35-43FE-93CB-B988FAA1748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0339" y="1371369"/>
            <a:ext cx="1571555" cy="1556786"/>
          </a:xfrm>
          <a:prstGeom prst="ellipse">
            <a:avLst/>
          </a:prstGeom>
          <a:ln w="9525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96D69245-35F1-4B59-BDE4-2703E5321396}"/>
              </a:ext>
            </a:extLst>
          </p:cNvPr>
          <p:cNvSpPr/>
          <p:nvPr/>
        </p:nvSpPr>
        <p:spPr>
          <a:xfrm>
            <a:off x="6001217" y="5035248"/>
            <a:ext cx="9925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12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張淳淳 提供</a:t>
            </a:r>
            <a:endParaRPr lang="en-US" altLang="zh-TW" sz="12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313657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圖片 12" descr="一張含有 地面, 室外, 綠色, 動物 的圖片&#10;&#10;自動產生的描述">
            <a:extLst>
              <a:ext uri="{FF2B5EF4-FFF2-40B4-BE49-F238E27FC236}">
                <a16:creationId xmlns:a16="http://schemas.microsoft.com/office/drawing/2014/main" xmlns="" id="{EF98ADDF-4EC7-45C4-A4B4-E64951D4649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63136" y="3597995"/>
            <a:ext cx="2762657" cy="207199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7" name="矩形 36"/>
          <p:cNvSpPr/>
          <p:nvPr/>
        </p:nvSpPr>
        <p:spPr>
          <a:xfrm>
            <a:off x="4839928" y="6142748"/>
            <a:ext cx="173389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初齡幼蟲造成窗格紋食痕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0154455" y="6160413"/>
            <a:ext cx="159554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危害雄花穗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4" name="內容版面配置區 2"/>
          <p:cNvSpPr txBox="1">
            <a:spLocks/>
          </p:cNvSpPr>
          <p:nvPr/>
        </p:nvSpPr>
        <p:spPr>
          <a:xfrm>
            <a:off x="4856455" y="2970695"/>
            <a:ext cx="3963869" cy="4293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田間觀察幼蟲直接取食為害樣態</a:t>
            </a:r>
            <a:endParaRPr lang="en-US" altLang="zh-TW" sz="2000" b="1" dirty="0">
              <a:solidFill>
                <a:schemeClr val="tx1">
                  <a:lumMod val="50000"/>
                  <a:lumOff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7" name="內容版面配置區 2"/>
          <p:cNvSpPr txBox="1">
            <a:spLocks/>
          </p:cNvSpPr>
          <p:nvPr/>
        </p:nvSpPr>
        <p:spPr>
          <a:xfrm>
            <a:off x="6610965" y="6142748"/>
            <a:ext cx="1626184" cy="50892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新展開葉有規則蛀孔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9" name="內容版面配置區 2"/>
          <p:cNvSpPr txBox="1">
            <a:spLocks/>
          </p:cNvSpPr>
          <p:nvPr/>
        </p:nvSpPr>
        <p:spPr>
          <a:xfrm>
            <a:off x="8431099" y="6160413"/>
            <a:ext cx="1483570" cy="50892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取食生長點，具大量蟲糞</a:t>
            </a:r>
            <a:endParaRPr lang="en-US" altLang="zh-TW" sz="2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橢圓 1"/>
          <p:cNvSpPr/>
          <p:nvPr/>
        </p:nvSpPr>
        <p:spPr>
          <a:xfrm>
            <a:off x="3105526" y="4518006"/>
            <a:ext cx="1204228" cy="88119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0" name="矩形 79"/>
          <p:cNvSpPr>
            <a:spLocks noChangeArrowheads="1"/>
          </p:cNvSpPr>
          <p:nvPr/>
        </p:nvSpPr>
        <p:spPr bwMode="auto">
          <a:xfrm>
            <a:off x="5333382" y="856077"/>
            <a:ext cx="2673647" cy="1887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lnSpc>
                <a:spcPts val="2800"/>
              </a:lnSpc>
            </a:pPr>
            <a:r>
              <a:rPr kumimoji="0" lang="zh-TW" altLang="en-US" sz="20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★ 幼蟲辨識重點 ★</a:t>
            </a:r>
            <a:endParaRPr kumimoji="0" lang="en-US" altLang="zh-TW" sz="2000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ts val="2800"/>
              </a:lnSpc>
            </a:pPr>
            <a:r>
              <a:rPr kumimoji="0" lang="en-US" altLang="zh-TW" sz="2000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zh-TW" altLang="en-US" sz="20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體長</a:t>
            </a:r>
            <a:r>
              <a:rPr kumimoji="0" lang="en-US" altLang="zh-TW" sz="20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0.2-3.2</a:t>
            </a:r>
            <a:r>
              <a:rPr kumimoji="0" lang="zh-TW" altLang="en-US" sz="20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公分，</a:t>
            </a:r>
            <a:endParaRPr kumimoji="0" lang="en-US" altLang="zh-TW" sz="2000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ts val="2800"/>
              </a:lnSpc>
            </a:pPr>
            <a:r>
              <a:rPr kumimoji="0" lang="zh-TW" altLang="en-US" sz="20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每段體節上有</a:t>
            </a:r>
            <a:r>
              <a:rPr kumimoji="0" lang="en-US" altLang="zh-TW" sz="20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kumimoji="0" lang="zh-TW" altLang="en-US" sz="2000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個黑點，呈梯形分布，近末節則呈矩形</a:t>
            </a:r>
          </a:p>
        </p:txBody>
      </p:sp>
      <p:sp>
        <p:nvSpPr>
          <p:cNvPr id="3" name="矩形 2"/>
          <p:cNvSpPr/>
          <p:nvPr/>
        </p:nvSpPr>
        <p:spPr>
          <a:xfrm>
            <a:off x="180748" y="986868"/>
            <a:ext cx="4203713" cy="2048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9275" indent="-457200" algn="just">
              <a:lnSpc>
                <a:spcPts val="3600"/>
              </a:lnSpc>
              <a:spcBef>
                <a:spcPts val="1200"/>
              </a:spcBef>
              <a:buFont typeface="Wingdings" panose="05000000000000000000" pitchFamily="2" charset="2"/>
              <a:buChar char="p"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巡查優先對象：</a:t>
            </a:r>
            <a:r>
              <a:rPr lang="zh-TW" altLang="en-US" sz="24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新植田區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49275" indent="-457200" algn="just">
              <a:lnSpc>
                <a:spcPts val="3600"/>
              </a:lnSpc>
              <a:spcBef>
                <a:spcPts val="1200"/>
              </a:spcBef>
              <a:buFont typeface="Wingdings" panose="05000000000000000000" pitchFamily="2" charset="2"/>
              <a:buChar char="p"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巡查方式：</a:t>
            </a:r>
            <a:r>
              <a:rPr lang="zh-HK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每田區調查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3-5</a:t>
            </a:r>
            <a:r>
              <a:rPr lang="zh-HK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行，每行皆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須</a:t>
            </a:r>
            <a:r>
              <a:rPr lang="zh-HK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貫穿田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區</a:t>
            </a:r>
            <a:r>
              <a:rPr lang="zh-HK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，目視觀察植株是否受害</a:t>
            </a:r>
            <a:r>
              <a:rPr lang="zh-HK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HK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7" name="矩形 79"/>
          <p:cNvSpPr>
            <a:spLocks noChangeArrowheads="1"/>
          </p:cNvSpPr>
          <p:nvPr/>
        </p:nvSpPr>
        <p:spPr bwMode="auto">
          <a:xfrm>
            <a:off x="767402" y="302079"/>
            <a:ext cx="3702159" cy="553998"/>
          </a:xfrm>
          <a:prstGeom prst="rect">
            <a:avLst/>
          </a:prstGeom>
          <a:solidFill>
            <a:srgbClr val="FEF7E6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ts val="3600"/>
              </a:lnSpc>
            </a:pPr>
            <a:r>
              <a:rPr kumimoji="0" lang="zh-TW" altLang="en-US" sz="3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！全面田間巡查！</a:t>
            </a:r>
            <a:endParaRPr kumimoji="0" lang="en-US" altLang="zh-TW" sz="3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3</a:t>
            </a:fld>
            <a:endParaRPr lang="zh-TW" altLang="en-US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13" b="96980" l="0" r="982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145" b="5155"/>
          <a:stretch/>
        </p:blipFill>
        <p:spPr>
          <a:xfrm>
            <a:off x="8197779" y="91884"/>
            <a:ext cx="3226819" cy="2987281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xmlns="" id="{123D1CE9-C0D6-4F39-A021-0F0F9EDBAFB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35" y="3246761"/>
            <a:ext cx="2121665" cy="27626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1" name="群組 10">
            <a:extLst>
              <a:ext uri="{FF2B5EF4-FFF2-40B4-BE49-F238E27FC236}">
                <a16:creationId xmlns:a16="http://schemas.microsoft.com/office/drawing/2014/main" xmlns="" id="{E75E1908-5AB3-45F3-B9C0-5CDFC167C19A}"/>
              </a:ext>
            </a:extLst>
          </p:cNvPr>
          <p:cNvGrpSpPr/>
          <p:nvPr/>
        </p:nvGrpSpPr>
        <p:grpSpPr>
          <a:xfrm>
            <a:off x="1693356" y="5761584"/>
            <a:ext cx="1636341" cy="495665"/>
            <a:chOff x="578651" y="6137616"/>
            <a:chExt cx="1636341" cy="495665"/>
          </a:xfrm>
        </p:grpSpPr>
        <p:sp>
          <p:nvSpPr>
            <p:cNvPr id="10" name="雲朵形 9">
              <a:extLst>
                <a:ext uri="{FF2B5EF4-FFF2-40B4-BE49-F238E27FC236}">
                  <a16:creationId xmlns:a16="http://schemas.microsoft.com/office/drawing/2014/main" xmlns="" id="{6A98433A-B15C-46F5-AD15-81087C138F05}"/>
                </a:ext>
              </a:extLst>
            </p:cNvPr>
            <p:cNvSpPr/>
            <p:nvPr/>
          </p:nvSpPr>
          <p:spPr>
            <a:xfrm>
              <a:off x="578651" y="6137616"/>
              <a:ext cx="1636341" cy="495665"/>
            </a:xfrm>
            <a:prstGeom prst="cloud">
              <a:avLst/>
            </a:prstGeom>
            <a:solidFill>
              <a:srgbClr val="FFFF00"/>
            </a:solidFill>
            <a:ln w="285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9" name="文字方塊 8">
              <a:extLst>
                <a:ext uri="{FF2B5EF4-FFF2-40B4-BE49-F238E27FC236}">
                  <a16:creationId xmlns:a16="http://schemas.microsoft.com/office/drawing/2014/main" xmlns="" id="{425AA4BF-5C06-4562-A713-D6F4F743D233}"/>
                </a:ext>
              </a:extLst>
            </p:cNvPr>
            <p:cNvSpPr txBox="1"/>
            <p:nvPr/>
          </p:nvSpPr>
          <p:spPr>
            <a:xfrm>
              <a:off x="881101" y="6191249"/>
              <a:ext cx="114621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b="1" dirty="0">
                  <a:solidFill>
                    <a:srgbClr val="FF0000"/>
                  </a:solidFill>
                  <a:latin typeface="+mj-ea"/>
                  <a:ea typeface="+mj-ea"/>
                </a:rPr>
                <a:t>巡查重點</a:t>
              </a:r>
            </a:p>
          </p:txBody>
        </p:sp>
      </p:grp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BCEAEA25-E1F3-4F3F-BDD9-B76741F8583C}"/>
              </a:ext>
            </a:extLst>
          </p:cNvPr>
          <p:cNvSpPr/>
          <p:nvPr/>
        </p:nvSpPr>
        <p:spPr>
          <a:xfrm>
            <a:off x="456677" y="6219527"/>
            <a:ext cx="173389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2000" b="1" dirty="0">
                <a:solidFill>
                  <a:srgbClr val="FF090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找尋葉面卵塊</a:t>
            </a:r>
            <a:endParaRPr lang="en-US" altLang="zh-TW" sz="2000" b="1" dirty="0">
              <a:solidFill>
                <a:srgbClr val="FF090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FDB7B7A7-9CB9-4901-AC5C-D91DA9AE6360}"/>
              </a:ext>
            </a:extLst>
          </p:cNvPr>
          <p:cNvSpPr/>
          <p:nvPr/>
        </p:nvSpPr>
        <p:spPr>
          <a:xfrm>
            <a:off x="2866249" y="6236773"/>
            <a:ext cx="173389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典型危害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狀</a:t>
            </a:r>
            <a:endParaRPr lang="en-US" altLang="zh-TW" sz="20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5" name="圖片 14" descr="一張含有 地面, 上方 的圖片&#10;&#10;自動產生的描述">
            <a:extLst>
              <a:ext uri="{FF2B5EF4-FFF2-40B4-BE49-F238E27FC236}">
                <a16:creationId xmlns:a16="http://schemas.microsoft.com/office/drawing/2014/main" xmlns="" id="{DB5849D1-8517-4218-95ED-7A4EAD4B27C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4" t="12636" r="-5544" b="775"/>
          <a:stretch/>
        </p:blipFill>
        <p:spPr>
          <a:xfrm flipH="1">
            <a:off x="4762523" y="3328312"/>
            <a:ext cx="1780195" cy="2740338"/>
          </a:xfrm>
          <a:prstGeom prst="rect">
            <a:avLst/>
          </a:prstGeom>
        </p:spPr>
      </p:pic>
      <p:pic>
        <p:nvPicPr>
          <p:cNvPr id="17" name="圖片 16" descr="一張含有 草, 室外, 個人, 綠色 的圖片&#10;&#10;自動產生的描述">
            <a:extLst>
              <a:ext uri="{FF2B5EF4-FFF2-40B4-BE49-F238E27FC236}">
                <a16:creationId xmlns:a16="http://schemas.microsoft.com/office/drawing/2014/main" xmlns="" id="{429D8C9B-F7C8-4EA0-9458-21AE8EB09660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13" r="4826"/>
          <a:stretch/>
        </p:blipFill>
        <p:spPr>
          <a:xfrm>
            <a:off x="10108620" y="3313660"/>
            <a:ext cx="1687212" cy="2761577"/>
          </a:xfrm>
          <a:prstGeom prst="rect">
            <a:avLst/>
          </a:prstGeom>
        </p:spPr>
      </p:pic>
      <p:sp>
        <p:nvSpPr>
          <p:cNvPr id="41" name="矩形 40"/>
          <p:cNvSpPr/>
          <p:nvPr/>
        </p:nvSpPr>
        <p:spPr>
          <a:xfrm>
            <a:off x="4936839" y="5814734"/>
            <a:ext cx="1474093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105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金門縣政府提供</a:t>
            </a:r>
            <a:endParaRPr lang="en-US" altLang="zh-TW" sz="105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5" name="圖片 24" descr="一張含有 個人, 食物 的圖片&#10;&#10;自動產生的描述">
            <a:extLst>
              <a:ext uri="{FF2B5EF4-FFF2-40B4-BE49-F238E27FC236}">
                <a16:creationId xmlns:a16="http://schemas.microsoft.com/office/drawing/2014/main" xmlns="" id="{BAE15B4F-11B6-40D4-BDF1-284E05EF0BD5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18"/>
          <a:stretch/>
        </p:blipFill>
        <p:spPr>
          <a:xfrm>
            <a:off x="8361718" y="3304259"/>
            <a:ext cx="1622333" cy="2767177"/>
          </a:xfrm>
          <a:prstGeom prst="rect">
            <a:avLst/>
          </a:prstGeom>
        </p:spPr>
      </p:pic>
      <p:pic>
        <p:nvPicPr>
          <p:cNvPr id="27" name="圖片 26" descr="一張含有 個人, 握住 的圖片&#10;&#10;自動產生的描述">
            <a:extLst>
              <a:ext uri="{FF2B5EF4-FFF2-40B4-BE49-F238E27FC236}">
                <a16:creationId xmlns:a16="http://schemas.microsoft.com/office/drawing/2014/main" xmlns="" id="{6A612998-C37A-4F93-AD4C-597DAE511E27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646" b="1"/>
          <a:stretch/>
        </p:blipFill>
        <p:spPr>
          <a:xfrm>
            <a:off x="6610965" y="3162461"/>
            <a:ext cx="1626184" cy="2889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1732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79"/>
          <p:cNvSpPr>
            <a:spLocks noChangeArrowheads="1"/>
          </p:cNvSpPr>
          <p:nvPr/>
        </p:nvSpPr>
        <p:spPr bwMode="auto">
          <a:xfrm>
            <a:off x="718394" y="226076"/>
            <a:ext cx="5551777" cy="553998"/>
          </a:xfrm>
          <a:prstGeom prst="rect">
            <a:avLst/>
          </a:prstGeom>
          <a:solidFill>
            <a:srgbClr val="FEF7E6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ts val="3600"/>
              </a:lnSpc>
            </a:pPr>
            <a:r>
              <a:rPr kumimoji="0" lang="zh-TW" altLang="en-US" sz="3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！防範秋行軍蟲可以做的事！</a:t>
            </a:r>
            <a:endParaRPr kumimoji="0" lang="en-US" altLang="zh-TW" sz="3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" name="內容版面配置區 2"/>
          <p:cNvSpPr txBox="1">
            <a:spLocks/>
          </p:cNvSpPr>
          <p:nvPr/>
        </p:nvSpPr>
        <p:spPr>
          <a:xfrm>
            <a:off x="-60552" y="2554942"/>
            <a:ext cx="8495939" cy="473679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5112" indent="0">
              <a:lnSpc>
                <a:spcPts val="3200"/>
              </a:lnSpc>
              <a:spcBef>
                <a:spcPts val="0"/>
              </a:spcBef>
              <a:buNone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一、預防：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65112" indent="0">
              <a:lnSpc>
                <a:spcPts val="3200"/>
              </a:lnSpc>
              <a:spcBef>
                <a:spcPts val="0"/>
              </a:spcBef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●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清園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輪作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田區翻耕淹水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或曝曬  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65112" indent="0">
              <a:lnSpc>
                <a:spcPts val="3200"/>
              </a:lnSpc>
              <a:spcBef>
                <a:spcPts val="0"/>
              </a:spcBef>
              <a:buNone/>
            </a:pP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● 手動摘除卵塊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1463" indent="0">
              <a:lnSpc>
                <a:spcPts val="3200"/>
              </a:lnSpc>
              <a:spcBef>
                <a:spcPts val="600"/>
              </a:spcBef>
              <a:buNone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二、監測：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1463" indent="0">
              <a:lnSpc>
                <a:spcPts val="3200"/>
              </a:lnSpc>
              <a:spcBef>
                <a:spcPts val="600"/>
              </a:spcBef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● 性費洛蒙誘捕 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–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官方設置           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1463" indent="0">
              <a:lnSpc>
                <a:spcPts val="3200"/>
              </a:lnSpc>
              <a:spcBef>
                <a:spcPts val="600"/>
              </a:spcBef>
              <a:buNone/>
            </a:pP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● </a:t>
            </a: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田間目視巡查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農民主動執行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1463" indent="0">
              <a:lnSpc>
                <a:spcPts val="3200"/>
              </a:lnSpc>
              <a:spcBef>
                <a:spcPts val="600"/>
              </a:spcBef>
              <a:buNone/>
            </a:pP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三、干預：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1463" indent="0">
              <a:lnSpc>
                <a:spcPts val="3200"/>
              </a:lnSpc>
              <a:spcBef>
                <a:spcPts val="600"/>
              </a:spcBef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● </a:t>
            </a:r>
            <a:r>
              <a:rPr lang="zh-TW" altLang="en-US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釋放有效天敵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並保護其棲地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1463" indent="0">
              <a:lnSpc>
                <a:spcPts val="3200"/>
              </a:lnSpc>
              <a:spcBef>
                <a:spcPts val="600"/>
              </a:spcBef>
              <a:buNone/>
            </a:pP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</a:t>
            </a:r>
            <a:r>
              <a:rPr lang="zh-TW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●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藥劑防治：蘇力菌、賜諾特、剋安勃等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3722" y="780074"/>
            <a:ext cx="12168278" cy="1585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5112" indent="0">
              <a:lnSpc>
                <a:spcPts val="4000"/>
              </a:lnSpc>
              <a:spcBef>
                <a:spcPts val="0"/>
              </a:spcBef>
              <a:buNone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害蟲整合管理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(IPM)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策略：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整合多種可用防治方法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依據防治基準啟動藥劑防治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，將害蟲所造成之經濟危害降低至可接受之標準之下，而非徹底滅除；並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以預防為主、治療為輔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</a:p>
        </p:txBody>
      </p:sp>
      <p:grpSp>
        <p:nvGrpSpPr>
          <p:cNvPr id="52" name="群組 51"/>
          <p:cNvGrpSpPr/>
          <p:nvPr/>
        </p:nvGrpSpPr>
        <p:grpSpPr>
          <a:xfrm>
            <a:off x="6764766" y="2554942"/>
            <a:ext cx="5275227" cy="4064994"/>
            <a:chOff x="3357133" y="784484"/>
            <a:chExt cx="5275227" cy="4064994"/>
          </a:xfrm>
        </p:grpSpPr>
        <p:sp>
          <p:nvSpPr>
            <p:cNvPr id="53" name="橢圓 52"/>
            <p:cNvSpPr/>
            <p:nvPr/>
          </p:nvSpPr>
          <p:spPr>
            <a:xfrm>
              <a:off x="4209568" y="1278364"/>
              <a:ext cx="3570356" cy="3021231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aphicFrame>
          <p:nvGraphicFramePr>
            <p:cNvPr id="54" name="資料庫圖表 53"/>
            <p:cNvGraphicFramePr/>
            <p:nvPr>
              <p:extLst>
                <p:ext uri="{D42A27DB-BD31-4B8C-83A1-F6EECF244321}">
                  <p14:modId xmlns:p14="http://schemas.microsoft.com/office/powerpoint/2010/main" val="1117603625"/>
                </p:ext>
              </p:extLst>
            </p:nvPr>
          </p:nvGraphicFramePr>
          <p:xfrm>
            <a:off x="3357133" y="784484"/>
            <a:ext cx="5275227" cy="406499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</p:grpSp>
      <p:sp>
        <p:nvSpPr>
          <p:cNvPr id="55" name="文字方塊 54"/>
          <p:cNvSpPr txBox="1"/>
          <p:nvPr/>
        </p:nvSpPr>
        <p:spPr>
          <a:xfrm>
            <a:off x="8519661" y="2216388"/>
            <a:ext cx="2028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*</a:t>
            </a:r>
            <a:r>
              <a:rPr lang="zh-TW" altLang="en-US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達經濟防治基準</a:t>
            </a:r>
            <a:r>
              <a:rPr lang="en-US" altLang="zh-TW" sz="16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*</a:t>
            </a:r>
            <a:endParaRPr lang="zh-TW" altLang="en-US" sz="16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投影片編號版面配置區 3">
            <a:extLst>
              <a:ext uri="{FF2B5EF4-FFF2-40B4-BE49-F238E27FC236}">
                <a16:creationId xmlns:a16="http://schemas.microsoft.com/office/drawing/2014/main" xmlns="" id="{98E4D480-B81A-407D-B631-B35C59E05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1067" y="6519862"/>
            <a:ext cx="2743200" cy="365125"/>
          </a:xfrm>
        </p:spPr>
        <p:txBody>
          <a:bodyPr/>
          <a:lstStyle/>
          <a:p>
            <a:fld id="{8591739D-2E85-40C7-98D5-8177478CA009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39096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396441" y="1034728"/>
            <a:ext cx="3668801" cy="5119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800"/>
              </a:lnSpc>
              <a:buFont typeface="Wingdings" pitchFamily="2" charset="2"/>
              <a:buChar char="l"/>
            </a:pPr>
            <a:r>
              <a:rPr lang="en-US" altLang="zh-TW" sz="2800" b="1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通報方式</a:t>
            </a:r>
            <a:endParaRPr lang="en-US" altLang="zh-TW" sz="2800" b="1" dirty="0"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3800"/>
              </a:lnSpc>
              <a:spcBef>
                <a:spcPts val="1200"/>
              </a:spcBef>
            </a:pPr>
            <a:r>
              <a:rPr lang="zh-TW" altLang="zh-TW" sz="2800" b="1" dirty="0">
                <a:latin typeface="微軟正黑體" pitchFamily="34" charset="-120"/>
                <a:ea typeface="微軟正黑體" pitchFamily="34" charset="-120"/>
              </a:rPr>
              <a:t>如有發現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疑似秋行軍蟲</a:t>
            </a:r>
            <a:r>
              <a:rPr lang="zh-TW" altLang="zh-TW" sz="2800" b="1" dirty="0">
                <a:latin typeface="微軟正黑體" pitchFamily="34" charset="-120"/>
                <a:ea typeface="微軟正黑體" pitchFamily="34" charset="-120"/>
              </a:rPr>
              <a:t>，請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上 </a:t>
            </a:r>
            <a:r>
              <a:rPr lang="zh-TW" altLang="zh-TW" sz="28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防檢局防疫小尖兵</a:t>
            </a:r>
            <a:r>
              <a:rPr lang="zh-TW" altLang="en-US" sz="28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粉絲專頁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lang="en-US" altLang="zh-TW" sz="2800" b="1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zh-TW" sz="28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防檢局</a:t>
            </a:r>
            <a:r>
              <a:rPr lang="en-US" altLang="zh-TW" sz="28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 line@ </a:t>
            </a: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或 </a:t>
            </a:r>
            <a:r>
              <a:rPr lang="zh-TW" altLang="en-US" sz="28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農作物天然災害即時回報</a:t>
            </a:r>
            <a:r>
              <a:rPr lang="en-US" altLang="zh-TW" sz="28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APP</a:t>
            </a:r>
            <a:r>
              <a:rPr lang="zh-TW" altLang="en-US" sz="28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zh-TW" sz="2800" b="1" dirty="0">
                <a:latin typeface="微軟正黑體" pitchFamily="34" charset="-120"/>
                <a:ea typeface="微軟正黑體" pitchFamily="34" charset="-120"/>
              </a:rPr>
              <a:t>進行通報並上傳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幼蟲背部及頭部</a:t>
            </a:r>
            <a:r>
              <a:rPr lang="zh-TW" altLang="zh-TW" sz="2800" b="1" dirty="0">
                <a:latin typeface="微軟正黑體" pitchFamily="34" charset="-120"/>
                <a:ea typeface="微軟正黑體" pitchFamily="34" charset="-120"/>
              </a:rPr>
              <a:t>照片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或</a:t>
            </a:r>
            <a:r>
              <a:rPr lang="zh-TW" altLang="zh-TW" sz="2800" b="1" dirty="0">
                <a:latin typeface="微軟正黑體" pitchFamily="34" charset="-120"/>
                <a:ea typeface="微軟正黑體" pitchFamily="34" charset="-120"/>
              </a:rPr>
              <a:t>影像以利快速鑑定並採取防治措施。</a:t>
            </a:r>
            <a:endParaRPr lang="en-US" altLang="zh-TW" sz="2800" b="1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9" name="群組 8"/>
          <p:cNvGrpSpPr/>
          <p:nvPr/>
        </p:nvGrpSpPr>
        <p:grpSpPr>
          <a:xfrm>
            <a:off x="8178290" y="881759"/>
            <a:ext cx="3834415" cy="5814876"/>
            <a:chOff x="9406456" y="2763385"/>
            <a:chExt cx="2644037" cy="3893574"/>
          </a:xfrm>
        </p:grpSpPr>
        <p:pic>
          <p:nvPicPr>
            <p:cNvPr id="1026" name="Picture 2" descr="d:\sinyu\Desktop\LINE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546857" y="2893431"/>
              <a:ext cx="1224136" cy="1224136"/>
            </a:xfrm>
            <a:prstGeom prst="rect">
              <a:avLst/>
            </a:prstGeom>
            <a:noFill/>
          </p:spPr>
        </p:pic>
        <p:sp>
          <p:nvSpPr>
            <p:cNvPr id="6" name="文字方塊 5"/>
            <p:cNvSpPr txBox="1"/>
            <p:nvPr/>
          </p:nvSpPr>
          <p:spPr>
            <a:xfrm>
              <a:off x="10677207" y="3307826"/>
              <a:ext cx="133882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b="1" dirty="0">
                  <a:latin typeface="微軟正黑體" pitchFamily="34" charset="-120"/>
                  <a:ea typeface="微軟正黑體" pitchFamily="34" charset="-120"/>
                </a:rPr>
                <a:t>動植物</a:t>
              </a:r>
              <a:endParaRPr lang="en-US" altLang="zh-TW" b="1" dirty="0">
                <a:latin typeface="微軟正黑體" pitchFamily="34" charset="-120"/>
                <a:ea typeface="微軟正黑體" pitchFamily="34" charset="-120"/>
              </a:endParaRPr>
            </a:p>
            <a:p>
              <a:r>
                <a:rPr lang="zh-TW" altLang="en-US" b="1" dirty="0">
                  <a:latin typeface="微軟正黑體" pitchFamily="34" charset="-120"/>
                  <a:ea typeface="微軟正黑體" pitchFamily="34" charset="-120"/>
                </a:rPr>
                <a:t>防疫檢疫局</a:t>
              </a:r>
              <a:endParaRPr lang="en-US" altLang="zh-TW" b="1" dirty="0"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10677207" y="2981515"/>
              <a:ext cx="115608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b="1" dirty="0">
                  <a:solidFill>
                    <a:schemeClr val="accent5">
                      <a:lumMod val="75000"/>
                    </a:schemeClr>
                  </a:solidFill>
                  <a:latin typeface="微軟正黑體" pitchFamily="34" charset="-120"/>
                  <a:ea typeface="微軟正黑體" pitchFamily="34" charset="-120"/>
                </a:rPr>
                <a:t>LINE</a:t>
              </a:r>
              <a:r>
                <a:rPr lang="zh-TW" altLang="en-US" b="1" dirty="0">
                  <a:solidFill>
                    <a:schemeClr val="accent5">
                      <a:lumMod val="75000"/>
                    </a:schemeClr>
                  </a:solidFill>
                  <a:latin typeface="微軟正黑體" pitchFamily="34" charset="-120"/>
                  <a:ea typeface="微軟正黑體" pitchFamily="34" charset="-120"/>
                </a:rPr>
                <a:t>搜尋</a:t>
              </a:r>
              <a:endParaRPr lang="zh-TW" altLang="en-US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grpSp>
          <p:nvGrpSpPr>
            <p:cNvPr id="27" name="群組 26"/>
            <p:cNvGrpSpPr/>
            <p:nvPr/>
          </p:nvGrpSpPr>
          <p:grpSpPr>
            <a:xfrm>
              <a:off x="9628075" y="4260646"/>
              <a:ext cx="2160000" cy="2160000"/>
              <a:chOff x="9509330" y="3199674"/>
              <a:chExt cx="3429000" cy="3070031"/>
            </a:xfrm>
          </p:grpSpPr>
          <p:pic>
            <p:nvPicPr>
              <p:cNvPr id="19" name="圖片 18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3282" b="90354"/>
              <a:stretch/>
            </p:blipFill>
            <p:spPr>
              <a:xfrm>
                <a:off x="9509330" y="3199674"/>
                <a:ext cx="3429000" cy="436410"/>
              </a:xfrm>
              <a:prstGeom prst="rect">
                <a:avLst/>
              </a:prstGeom>
            </p:spPr>
          </p:pic>
          <p:pic>
            <p:nvPicPr>
              <p:cNvPr id="30" name="圖片 29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55094" b="6011"/>
              <a:stretch/>
            </p:blipFill>
            <p:spPr>
              <a:xfrm>
                <a:off x="9509330" y="3602302"/>
                <a:ext cx="3429000" cy="2667403"/>
              </a:xfrm>
              <a:prstGeom prst="rect">
                <a:avLst/>
              </a:prstGeom>
            </p:spPr>
          </p:pic>
        </p:grpSp>
        <p:sp>
          <p:nvSpPr>
            <p:cNvPr id="32" name="圓角矩形 31"/>
            <p:cNvSpPr/>
            <p:nvPr/>
          </p:nvSpPr>
          <p:spPr>
            <a:xfrm>
              <a:off x="9406456" y="2763385"/>
              <a:ext cx="2644037" cy="3893574"/>
            </a:xfrm>
            <a:prstGeom prst="roundRect">
              <a:avLst/>
            </a:prstGeom>
            <a:noFill/>
            <a:ln w="571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31" name="群組 30"/>
          <p:cNvGrpSpPr/>
          <p:nvPr/>
        </p:nvGrpSpPr>
        <p:grpSpPr>
          <a:xfrm>
            <a:off x="4119082" y="881759"/>
            <a:ext cx="3895365" cy="5814877"/>
            <a:chOff x="6610651" y="2354615"/>
            <a:chExt cx="2658992" cy="3846138"/>
          </a:xfrm>
        </p:grpSpPr>
        <p:grpSp>
          <p:nvGrpSpPr>
            <p:cNvPr id="25" name="群組 24"/>
            <p:cNvGrpSpPr/>
            <p:nvPr/>
          </p:nvGrpSpPr>
          <p:grpSpPr>
            <a:xfrm>
              <a:off x="6610651" y="2354615"/>
              <a:ext cx="2658992" cy="3846138"/>
              <a:chOff x="7548249" y="2548040"/>
              <a:chExt cx="2658992" cy="3846138"/>
            </a:xfrm>
          </p:grpSpPr>
          <p:grpSp>
            <p:nvGrpSpPr>
              <p:cNvPr id="23" name="群組 22"/>
              <p:cNvGrpSpPr/>
              <p:nvPr/>
            </p:nvGrpSpPr>
            <p:grpSpPr>
              <a:xfrm>
                <a:off x="7836386" y="3156238"/>
                <a:ext cx="2370855" cy="3106017"/>
                <a:chOff x="7183274" y="2540250"/>
                <a:chExt cx="2370855" cy="3106017"/>
              </a:xfrm>
            </p:grpSpPr>
            <p:sp>
              <p:nvSpPr>
                <p:cNvPr id="7" name="文字方塊 6"/>
                <p:cNvSpPr txBox="1"/>
                <p:nvPr/>
              </p:nvSpPr>
              <p:spPr>
                <a:xfrm>
                  <a:off x="8185243" y="2540250"/>
                  <a:ext cx="136888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TW" altLang="en-US" b="1" dirty="0">
                      <a:latin typeface="微軟正黑體" pitchFamily="34" charset="-120"/>
                      <a:ea typeface="微軟正黑體" pitchFamily="34" charset="-120"/>
                    </a:rPr>
                    <a:t>防疫小尖兵 </a:t>
                  </a:r>
                  <a:endParaRPr lang="en-US" altLang="zh-TW" b="1" dirty="0">
                    <a:latin typeface="微軟正黑體" pitchFamily="34" charset="-120"/>
                    <a:ea typeface="微軟正黑體" pitchFamily="34" charset="-120"/>
                  </a:endParaRPr>
                </a:p>
              </p:txBody>
            </p:sp>
            <p:pic>
              <p:nvPicPr>
                <p:cNvPr id="21" name="圖片 20"/>
                <p:cNvPicPr>
                  <a:picLocks noChangeAspect="1"/>
                </p:cNvPicPr>
                <p:nvPr/>
              </p:nvPicPr>
              <p:blipFill rotWithShape="1"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2827" b="39016"/>
                <a:stretch/>
              </p:blipFill>
              <p:spPr>
                <a:xfrm>
                  <a:off x="7183274" y="3263149"/>
                  <a:ext cx="2047967" cy="2383118"/>
                </a:xfrm>
                <a:prstGeom prst="rect">
                  <a:avLst/>
                </a:prstGeom>
              </p:spPr>
            </p:pic>
          </p:grpSp>
          <p:sp>
            <p:nvSpPr>
              <p:cNvPr id="26" name="圓角矩形 25"/>
              <p:cNvSpPr/>
              <p:nvPr/>
            </p:nvSpPr>
            <p:spPr>
              <a:xfrm>
                <a:off x="7548249" y="2548040"/>
                <a:ext cx="2644037" cy="3846138"/>
              </a:xfrm>
              <a:prstGeom prst="roundRect">
                <a:avLst/>
              </a:prstGeom>
              <a:noFill/>
              <a:ln w="571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8833974" y="2808093"/>
                <a:ext cx="110799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TW" altLang="en-US" b="1" dirty="0">
                    <a:solidFill>
                      <a:schemeClr val="accent5">
                        <a:lumMod val="75000"/>
                      </a:schemeClr>
                    </a:solidFill>
                    <a:latin typeface="微軟正黑體" pitchFamily="34" charset="-120"/>
                    <a:ea typeface="微軟正黑體" pitchFamily="34" charset="-120"/>
                  </a:rPr>
                  <a:t>臉書搜尋</a:t>
                </a:r>
                <a:endParaRPr lang="zh-TW" altLang="en-US" dirty="0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</p:grpSp>
        <p:pic>
          <p:nvPicPr>
            <p:cNvPr id="28" name="圖片 27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978" t="7512" r="7754" b="8660"/>
            <a:stretch/>
          </p:blipFill>
          <p:spPr>
            <a:xfrm>
              <a:off x="6870524" y="2572508"/>
              <a:ext cx="1091551" cy="1040072"/>
            </a:xfrm>
            <a:prstGeom prst="rect">
              <a:avLst/>
            </a:prstGeom>
          </p:spPr>
        </p:pic>
      </p:grpSp>
      <p:sp>
        <p:nvSpPr>
          <p:cNvPr id="33" name="矩形 79"/>
          <p:cNvSpPr>
            <a:spLocks noChangeArrowheads="1"/>
          </p:cNvSpPr>
          <p:nvPr/>
        </p:nvSpPr>
        <p:spPr bwMode="auto">
          <a:xfrm>
            <a:off x="396441" y="272478"/>
            <a:ext cx="5441525" cy="553998"/>
          </a:xfrm>
          <a:prstGeom prst="rect">
            <a:avLst/>
          </a:prstGeom>
          <a:solidFill>
            <a:srgbClr val="FEF7E6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ts val="3600"/>
              </a:lnSpc>
            </a:pPr>
            <a:r>
              <a:rPr kumimoji="0" lang="zh-TW" altLang="en-US" sz="3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！主動通報，掌握防治時機！</a:t>
            </a:r>
            <a:endParaRPr kumimoji="0" lang="en-US" altLang="zh-TW" sz="32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79040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圖片 66">
            <a:extLst>
              <a:ext uri="{FF2B5EF4-FFF2-40B4-BE49-F238E27FC236}">
                <a16:creationId xmlns:a16="http://schemas.microsoft.com/office/drawing/2014/main" xmlns="" id="{C138915C-C881-432B-BA71-F93A79991A3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89" b="9754"/>
          <a:stretch/>
        </p:blipFill>
        <p:spPr>
          <a:xfrm>
            <a:off x="5951085" y="1451429"/>
            <a:ext cx="2516274" cy="4572001"/>
          </a:xfrm>
          <a:prstGeom prst="rect">
            <a:avLst/>
          </a:prstGeom>
        </p:spPr>
      </p:pic>
      <p:pic>
        <p:nvPicPr>
          <p:cNvPr id="45" name="圖片 44">
            <a:extLst>
              <a:ext uri="{FF2B5EF4-FFF2-40B4-BE49-F238E27FC236}">
                <a16:creationId xmlns:a16="http://schemas.microsoft.com/office/drawing/2014/main" xmlns="" id="{5F8B47A1-A676-449B-91A1-8CECD8AFFCE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59" b="11427"/>
          <a:stretch/>
        </p:blipFill>
        <p:spPr>
          <a:xfrm>
            <a:off x="934264" y="1475268"/>
            <a:ext cx="2502473" cy="4379900"/>
          </a:xfrm>
          <a:prstGeom prst="rect">
            <a:avLst/>
          </a:prstGeom>
        </p:spPr>
      </p:pic>
      <p:sp>
        <p:nvSpPr>
          <p:cNvPr id="12" name="圓角矩形 11"/>
          <p:cNvSpPr/>
          <p:nvPr/>
        </p:nvSpPr>
        <p:spPr>
          <a:xfrm>
            <a:off x="1015484" y="2402123"/>
            <a:ext cx="2275324" cy="723873"/>
          </a:xfrm>
          <a:prstGeom prst="roundRect">
            <a:avLst>
              <a:gd name="adj" fmla="val 8682"/>
            </a:avLst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13" name="橢圓 12"/>
          <p:cNvSpPr/>
          <p:nvPr/>
        </p:nvSpPr>
        <p:spPr>
          <a:xfrm>
            <a:off x="615642" y="2304253"/>
            <a:ext cx="399840" cy="479372"/>
          </a:xfrm>
          <a:prstGeom prst="ellipse">
            <a:avLst/>
          </a:prstGeom>
          <a:solidFill>
            <a:schemeClr val="tx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>
                <a:solidFill>
                  <a:srgbClr val="329A2B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1</a:t>
            </a:r>
            <a:endParaRPr lang="zh-TW" altLang="en-US" b="1" dirty="0">
              <a:solidFill>
                <a:srgbClr val="329A2B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14" name="圓角矩形 13"/>
          <p:cNvSpPr/>
          <p:nvPr/>
        </p:nvSpPr>
        <p:spPr>
          <a:xfrm>
            <a:off x="980340" y="3615864"/>
            <a:ext cx="2456399" cy="923775"/>
          </a:xfrm>
          <a:prstGeom prst="roundRect">
            <a:avLst>
              <a:gd name="adj" fmla="val 8682"/>
            </a:avLst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15" name="橢圓 14"/>
          <p:cNvSpPr/>
          <p:nvPr/>
        </p:nvSpPr>
        <p:spPr>
          <a:xfrm>
            <a:off x="628048" y="3292858"/>
            <a:ext cx="399840" cy="479372"/>
          </a:xfrm>
          <a:prstGeom prst="ellipse">
            <a:avLst/>
          </a:prstGeom>
          <a:solidFill>
            <a:schemeClr val="tx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>
                <a:solidFill>
                  <a:srgbClr val="329A2B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2</a:t>
            </a:r>
            <a:endParaRPr lang="zh-TW" altLang="en-US" b="1" dirty="0">
              <a:solidFill>
                <a:srgbClr val="329A2B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41" name="圓角矩形 40"/>
          <p:cNvSpPr/>
          <p:nvPr/>
        </p:nvSpPr>
        <p:spPr>
          <a:xfrm>
            <a:off x="2962131" y="1393358"/>
            <a:ext cx="474608" cy="406896"/>
          </a:xfrm>
          <a:prstGeom prst="roundRect">
            <a:avLst>
              <a:gd name="adj" fmla="val 8682"/>
            </a:avLst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42" name="橢圓 41"/>
          <p:cNvSpPr/>
          <p:nvPr/>
        </p:nvSpPr>
        <p:spPr>
          <a:xfrm>
            <a:off x="2671038" y="1246123"/>
            <a:ext cx="399840" cy="479372"/>
          </a:xfrm>
          <a:prstGeom prst="ellipse">
            <a:avLst/>
          </a:prstGeom>
          <a:solidFill>
            <a:schemeClr val="tx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>
                <a:solidFill>
                  <a:srgbClr val="329A2B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5</a:t>
            </a:r>
            <a:endParaRPr lang="zh-TW" altLang="en-US" b="1" dirty="0">
              <a:solidFill>
                <a:srgbClr val="329A2B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48" name="圓角矩形 47"/>
          <p:cNvSpPr/>
          <p:nvPr/>
        </p:nvSpPr>
        <p:spPr>
          <a:xfrm>
            <a:off x="7847809" y="1942787"/>
            <a:ext cx="511461" cy="290839"/>
          </a:xfrm>
          <a:prstGeom prst="roundRect">
            <a:avLst>
              <a:gd name="adj" fmla="val 8682"/>
            </a:avLst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56" name="五邊形 55"/>
          <p:cNvSpPr/>
          <p:nvPr/>
        </p:nvSpPr>
        <p:spPr>
          <a:xfrm>
            <a:off x="291901" y="731206"/>
            <a:ext cx="2828178" cy="476299"/>
          </a:xfrm>
          <a:prstGeom prst="homePlate">
            <a:avLst/>
          </a:prstGeom>
          <a:solidFill>
            <a:schemeClr val="accent6"/>
          </a:solidFill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zh-TW" altLang="en-US" sz="1500" dirty="0">
                <a:latin typeface="Microsoft JhengHei" charset="-120"/>
                <a:ea typeface="Microsoft JhengHei" charset="-120"/>
                <a:cs typeface="Microsoft JhengHei" charset="-120"/>
              </a:rPr>
              <a:t>秋行軍蟲回報流程</a:t>
            </a:r>
            <a:endParaRPr lang="en-US" altLang="zh-TW" sz="1500" dirty="0"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57" name="橢圓 56"/>
          <p:cNvSpPr/>
          <p:nvPr/>
        </p:nvSpPr>
        <p:spPr>
          <a:xfrm>
            <a:off x="7294854" y="1824881"/>
            <a:ext cx="399840" cy="479372"/>
          </a:xfrm>
          <a:prstGeom prst="ellipse">
            <a:avLst/>
          </a:prstGeom>
          <a:solidFill>
            <a:schemeClr val="tx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>
                <a:solidFill>
                  <a:srgbClr val="329A2B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6</a:t>
            </a:r>
          </a:p>
        </p:txBody>
      </p:sp>
      <p:grpSp>
        <p:nvGrpSpPr>
          <p:cNvPr id="20" name="群組 19"/>
          <p:cNvGrpSpPr/>
          <p:nvPr/>
        </p:nvGrpSpPr>
        <p:grpSpPr>
          <a:xfrm>
            <a:off x="8993525" y="1279036"/>
            <a:ext cx="2288692" cy="753670"/>
            <a:chOff x="6606877" y="705411"/>
            <a:chExt cx="4339875" cy="901700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pic>
          <p:nvPicPr>
            <p:cNvPr id="33" name="Picture 2" descr="C:\Users\YUCHIEH\Desktop\San-X2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95292" y="705411"/>
              <a:ext cx="3694345" cy="90170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4" name="文字方塊 33"/>
            <p:cNvSpPr txBox="1"/>
            <p:nvPr/>
          </p:nvSpPr>
          <p:spPr>
            <a:xfrm rot="21480000">
              <a:off x="6606877" y="953239"/>
              <a:ext cx="4339875" cy="4050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600" b="1" dirty="0">
                  <a:solidFill>
                    <a:sysClr val="windowText" lastClr="00000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儲存</a:t>
              </a:r>
              <a:r>
                <a:rPr lang="en-US" altLang="zh-TW" sz="1600" b="1" dirty="0">
                  <a:solidFill>
                    <a:sysClr val="windowText" lastClr="00000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“</a:t>
              </a:r>
              <a:r>
                <a:rPr lang="zh-TW" altLang="en-US" sz="1600" b="1" dirty="0">
                  <a:solidFill>
                    <a:sysClr val="windowText" lastClr="00000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拍攝</a:t>
              </a:r>
              <a:r>
                <a:rPr lang="en-US" altLang="zh-TW" sz="1600" b="1" dirty="0">
                  <a:solidFill>
                    <a:sysClr val="windowText" lastClr="00000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”</a:t>
              </a:r>
              <a:r>
                <a:rPr lang="zh-TW" altLang="en-US" sz="1600" b="1" dirty="0">
                  <a:solidFill>
                    <a:sysClr val="windowText" lastClr="00000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照片</a:t>
              </a:r>
            </a:p>
          </p:txBody>
        </p:sp>
      </p:grpSp>
      <p:grpSp>
        <p:nvGrpSpPr>
          <p:cNvPr id="17" name="群組 16"/>
          <p:cNvGrpSpPr/>
          <p:nvPr/>
        </p:nvGrpSpPr>
        <p:grpSpPr>
          <a:xfrm>
            <a:off x="3660498" y="574104"/>
            <a:ext cx="1826142" cy="753670"/>
            <a:chOff x="6991362" y="705411"/>
            <a:chExt cx="3528299" cy="901700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pic>
          <p:nvPicPr>
            <p:cNvPr id="39" name="Picture 2" descr="C:\Users\YUCHIEH\Desktop\San-X2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95294" y="705411"/>
              <a:ext cx="3520437" cy="90170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0" name="文字方塊 39"/>
            <p:cNvSpPr txBox="1"/>
            <p:nvPr/>
          </p:nvSpPr>
          <p:spPr>
            <a:xfrm rot="21480000">
              <a:off x="6991362" y="953734"/>
              <a:ext cx="3528299" cy="4050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TW" altLang="en-US" sz="1600" b="1" dirty="0">
                  <a:solidFill>
                    <a:sysClr val="windowText" lastClr="00000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選取受災作物類型</a:t>
              </a:r>
            </a:p>
          </p:txBody>
        </p:sp>
      </p:grpSp>
      <p:grpSp>
        <p:nvGrpSpPr>
          <p:cNvPr id="18" name="群組 17"/>
          <p:cNvGrpSpPr/>
          <p:nvPr/>
        </p:nvGrpSpPr>
        <p:grpSpPr>
          <a:xfrm>
            <a:off x="6387668" y="611202"/>
            <a:ext cx="1856550" cy="753670"/>
            <a:chOff x="6995294" y="705411"/>
            <a:chExt cx="3520437" cy="901700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pic>
          <p:nvPicPr>
            <p:cNvPr id="37" name="Picture 2" descr="C:\Users\YUCHIEH\Desktop\San-X2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95294" y="705411"/>
              <a:ext cx="3520437" cy="90170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8" name="文字方塊 37"/>
            <p:cNvSpPr txBox="1"/>
            <p:nvPr/>
          </p:nvSpPr>
          <p:spPr>
            <a:xfrm rot="21480000">
              <a:off x="7176114" y="857074"/>
              <a:ext cx="3158810" cy="5983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TW" altLang="en-US" sz="1600" b="1" dirty="0">
                  <a:solidFill>
                    <a:sysClr val="windowText" lastClr="00000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點擊進行拍照</a:t>
              </a:r>
              <a:endParaRPr lang="en-US" altLang="zh-TW" sz="1600" b="1" dirty="0">
                <a:solidFill>
                  <a:sysClr val="windowText" lastClr="000000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  <a:p>
              <a:pPr algn="ctr"/>
              <a:r>
                <a:rPr lang="zh-TW" altLang="en-US" sz="1050" b="1" dirty="0">
                  <a:solidFill>
                    <a:sysClr val="windowText" lastClr="00000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（作物及秋行軍蟲近照）</a:t>
              </a:r>
            </a:p>
          </p:txBody>
        </p:sp>
      </p:grpSp>
      <p:grpSp>
        <p:nvGrpSpPr>
          <p:cNvPr id="19" name="群組 18"/>
          <p:cNvGrpSpPr/>
          <p:nvPr/>
        </p:nvGrpSpPr>
        <p:grpSpPr>
          <a:xfrm>
            <a:off x="9139894" y="627836"/>
            <a:ext cx="2368572" cy="753670"/>
            <a:chOff x="6453295" y="705411"/>
            <a:chExt cx="5016202" cy="901700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pic>
          <p:nvPicPr>
            <p:cNvPr id="35" name="Picture 2" descr="C:\Users\YUCHIEH\Desktop\San-X2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53295" y="705411"/>
              <a:ext cx="5016202" cy="90170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" name="文字方塊 35"/>
            <p:cNvSpPr txBox="1"/>
            <p:nvPr/>
          </p:nvSpPr>
          <p:spPr>
            <a:xfrm rot="21480000">
              <a:off x="6604533" y="953734"/>
              <a:ext cx="4301977" cy="4050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TW" altLang="en-US" sz="1600" b="1" dirty="0">
                  <a:solidFill>
                    <a:sysClr val="windowText" lastClr="00000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輸入農友姓名及電話</a:t>
              </a:r>
            </a:p>
          </p:txBody>
        </p:sp>
      </p:grpSp>
      <p:grpSp>
        <p:nvGrpSpPr>
          <p:cNvPr id="21" name="群組 20"/>
          <p:cNvGrpSpPr/>
          <p:nvPr/>
        </p:nvGrpSpPr>
        <p:grpSpPr>
          <a:xfrm>
            <a:off x="9206017" y="2026022"/>
            <a:ext cx="2481398" cy="753670"/>
            <a:chOff x="6929144" y="705411"/>
            <a:chExt cx="4705290" cy="901700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pic>
          <p:nvPicPr>
            <p:cNvPr id="31" name="Picture 2" descr="C:\Users\YUCHIEH\Desktop\San-X2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9144" y="705411"/>
              <a:ext cx="4705290" cy="90170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文字方塊 31"/>
            <p:cNvSpPr txBox="1"/>
            <p:nvPr/>
          </p:nvSpPr>
          <p:spPr>
            <a:xfrm rot="21480000">
              <a:off x="7056872" y="952858"/>
              <a:ext cx="4240927" cy="4050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TW" altLang="en-US" sz="1600" b="1" dirty="0">
                  <a:solidFill>
                    <a:sysClr val="windowText" lastClr="00000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點擊</a:t>
              </a:r>
              <a:r>
                <a:rPr lang="en-US" altLang="zh-TW" sz="1600" b="1" dirty="0">
                  <a:solidFill>
                    <a:sysClr val="windowText" lastClr="00000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“</a:t>
              </a:r>
              <a:r>
                <a:rPr lang="zh-TW" altLang="en-US" sz="1600" b="1" dirty="0">
                  <a:solidFill>
                    <a:sysClr val="windowText" lastClr="00000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儲存</a:t>
              </a:r>
              <a:r>
                <a:rPr lang="en-US" altLang="zh-TW" sz="1600" b="1" dirty="0">
                  <a:solidFill>
                    <a:sysClr val="windowText" lastClr="00000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”</a:t>
              </a:r>
              <a:r>
                <a:rPr lang="zh-TW" altLang="en-US" sz="1600" b="1" dirty="0">
                  <a:solidFill>
                    <a:sysClr val="windowText" lastClr="00000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回報資料</a:t>
              </a:r>
            </a:p>
          </p:txBody>
        </p:sp>
      </p:grpSp>
      <p:sp>
        <p:nvSpPr>
          <p:cNvPr id="22" name="向下箭號 21"/>
          <p:cNvSpPr/>
          <p:nvPr/>
        </p:nvSpPr>
        <p:spPr>
          <a:xfrm rot="16200000">
            <a:off x="5464345" y="886563"/>
            <a:ext cx="302256" cy="143044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050" b="1">
              <a:solidFill>
                <a:schemeClr val="bg1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23" name="向下箭號 22"/>
          <p:cNvSpPr/>
          <p:nvPr/>
        </p:nvSpPr>
        <p:spPr>
          <a:xfrm rot="16354082">
            <a:off x="8316232" y="837522"/>
            <a:ext cx="302256" cy="143044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050" b="1">
              <a:solidFill>
                <a:schemeClr val="bg1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24" name="向下箭號 23"/>
          <p:cNvSpPr/>
          <p:nvPr/>
        </p:nvSpPr>
        <p:spPr>
          <a:xfrm>
            <a:off x="10240504" y="1246123"/>
            <a:ext cx="302256" cy="143044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050" b="1">
              <a:solidFill>
                <a:schemeClr val="bg1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25" name="向下箭號 24"/>
          <p:cNvSpPr/>
          <p:nvPr/>
        </p:nvSpPr>
        <p:spPr>
          <a:xfrm>
            <a:off x="10282213" y="1964373"/>
            <a:ext cx="302256" cy="143044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050" b="1">
              <a:solidFill>
                <a:schemeClr val="bg1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26" name="橢圓 25"/>
          <p:cNvSpPr/>
          <p:nvPr/>
        </p:nvSpPr>
        <p:spPr>
          <a:xfrm>
            <a:off x="3290808" y="814305"/>
            <a:ext cx="302256" cy="318394"/>
          </a:xfrm>
          <a:prstGeom prst="ellipse">
            <a:avLst/>
          </a:prstGeom>
          <a:solidFill>
            <a:srgbClr val="329A2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Microsoft JhengHei" charset="-120"/>
                <a:ea typeface="Microsoft JhengHei" charset="-120"/>
                <a:cs typeface="Microsoft JhengHei" charset="-120"/>
              </a:rPr>
              <a:t>1</a:t>
            </a:r>
            <a:endParaRPr lang="zh-TW" altLang="en-US" sz="1200" dirty="0"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27" name="橢圓 26"/>
          <p:cNvSpPr/>
          <p:nvPr/>
        </p:nvSpPr>
        <p:spPr>
          <a:xfrm>
            <a:off x="5888364" y="788936"/>
            <a:ext cx="302256" cy="318394"/>
          </a:xfrm>
          <a:prstGeom prst="ellipse">
            <a:avLst/>
          </a:prstGeom>
          <a:solidFill>
            <a:srgbClr val="329A2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Microsoft JhengHei" charset="-120"/>
                <a:ea typeface="Microsoft JhengHei" charset="-120"/>
                <a:cs typeface="Microsoft JhengHei" charset="-120"/>
              </a:rPr>
              <a:t>2</a:t>
            </a:r>
            <a:endParaRPr lang="zh-TW" altLang="en-US" sz="1200" dirty="0"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28" name="橢圓 27"/>
          <p:cNvSpPr/>
          <p:nvPr/>
        </p:nvSpPr>
        <p:spPr>
          <a:xfrm>
            <a:off x="8708822" y="783806"/>
            <a:ext cx="302256" cy="318394"/>
          </a:xfrm>
          <a:prstGeom prst="ellipse">
            <a:avLst/>
          </a:prstGeom>
          <a:solidFill>
            <a:srgbClr val="329A2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Microsoft JhengHei" charset="-120"/>
                <a:ea typeface="Microsoft JhengHei" charset="-120"/>
                <a:cs typeface="Microsoft JhengHei" charset="-120"/>
              </a:rPr>
              <a:t>3</a:t>
            </a:r>
            <a:endParaRPr lang="zh-TW" altLang="en-US" sz="1200" dirty="0"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29" name="橢圓 28"/>
          <p:cNvSpPr/>
          <p:nvPr/>
        </p:nvSpPr>
        <p:spPr>
          <a:xfrm>
            <a:off x="8691269" y="1463757"/>
            <a:ext cx="302256" cy="318394"/>
          </a:xfrm>
          <a:prstGeom prst="ellipse">
            <a:avLst/>
          </a:prstGeom>
          <a:solidFill>
            <a:srgbClr val="329A2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Microsoft JhengHei" charset="-120"/>
                <a:ea typeface="Microsoft JhengHei" charset="-120"/>
                <a:cs typeface="Microsoft JhengHei" charset="-120"/>
              </a:rPr>
              <a:t>4</a:t>
            </a:r>
            <a:endParaRPr lang="zh-TW" altLang="en-US" sz="1200" dirty="0"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30" name="橢圓 29"/>
          <p:cNvSpPr/>
          <p:nvPr/>
        </p:nvSpPr>
        <p:spPr>
          <a:xfrm>
            <a:off x="8691269" y="2222629"/>
            <a:ext cx="302256" cy="318394"/>
          </a:xfrm>
          <a:prstGeom prst="ellipse">
            <a:avLst/>
          </a:prstGeom>
          <a:solidFill>
            <a:srgbClr val="329A2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Microsoft JhengHei" charset="-120"/>
                <a:ea typeface="Microsoft JhengHei" charset="-120"/>
                <a:cs typeface="Microsoft JhengHei" charset="-120"/>
              </a:rPr>
              <a:t>5</a:t>
            </a:r>
            <a:endParaRPr lang="zh-TW" altLang="en-US" sz="1200" dirty="0"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grpSp>
        <p:nvGrpSpPr>
          <p:cNvPr id="50" name="群組 49"/>
          <p:cNvGrpSpPr/>
          <p:nvPr/>
        </p:nvGrpSpPr>
        <p:grpSpPr>
          <a:xfrm>
            <a:off x="9206015" y="2771501"/>
            <a:ext cx="2389191" cy="753670"/>
            <a:chOff x="6793886" y="705411"/>
            <a:chExt cx="4530445" cy="901700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pic>
          <p:nvPicPr>
            <p:cNvPr id="51" name="Picture 2" descr="C:\Users\YUCHIEH\Desktop\San-X2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93886" y="705411"/>
              <a:ext cx="4530445" cy="90170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2" name="文字方塊 51"/>
            <p:cNvSpPr txBox="1"/>
            <p:nvPr/>
          </p:nvSpPr>
          <p:spPr>
            <a:xfrm rot="21480000">
              <a:off x="6803800" y="942578"/>
              <a:ext cx="4240927" cy="4050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TW" altLang="en-US" sz="1600" b="1" dirty="0">
                  <a:solidFill>
                    <a:sysClr val="windowText" lastClr="000000"/>
                  </a:solidFill>
                  <a:latin typeface="Microsoft JhengHei" charset="-120"/>
                  <a:ea typeface="Microsoft JhengHei" charset="-120"/>
                  <a:cs typeface="Microsoft JhengHei" charset="-120"/>
                </a:rPr>
                <a:t>批次上傳受災回報資料</a:t>
              </a:r>
            </a:p>
          </p:txBody>
        </p:sp>
      </p:grpSp>
      <p:sp>
        <p:nvSpPr>
          <p:cNvPr id="53" name="向下箭號 52"/>
          <p:cNvSpPr/>
          <p:nvPr/>
        </p:nvSpPr>
        <p:spPr>
          <a:xfrm>
            <a:off x="10302767" y="2721557"/>
            <a:ext cx="302256" cy="143044"/>
          </a:xfrm>
          <a:prstGeom prst="down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050" b="1">
              <a:solidFill>
                <a:schemeClr val="bg1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54" name="橢圓 53"/>
          <p:cNvSpPr/>
          <p:nvPr/>
        </p:nvSpPr>
        <p:spPr>
          <a:xfrm>
            <a:off x="8679740" y="2979814"/>
            <a:ext cx="302256" cy="318394"/>
          </a:xfrm>
          <a:prstGeom prst="ellipse">
            <a:avLst/>
          </a:prstGeom>
          <a:solidFill>
            <a:srgbClr val="329A2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>
                <a:latin typeface="Microsoft JhengHei" charset="-120"/>
                <a:ea typeface="Microsoft JhengHei" charset="-120"/>
                <a:cs typeface="Microsoft JhengHei" charset="-120"/>
              </a:rPr>
              <a:t>6</a:t>
            </a:r>
            <a:endParaRPr lang="zh-TW" altLang="en-US" sz="1200" dirty="0"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pic>
        <p:nvPicPr>
          <p:cNvPr id="73" name="圖片 72">
            <a:extLst>
              <a:ext uri="{FF2B5EF4-FFF2-40B4-BE49-F238E27FC236}">
                <a16:creationId xmlns:a16="http://schemas.microsoft.com/office/drawing/2014/main" xmlns="" id="{1E4F0466-2759-4C6B-87E9-82D148DAD91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9174" y="2348216"/>
            <a:ext cx="350528" cy="418737"/>
          </a:xfrm>
          <a:prstGeom prst="rect">
            <a:avLst/>
          </a:prstGeom>
        </p:spPr>
      </p:pic>
      <p:pic>
        <p:nvPicPr>
          <p:cNvPr id="74" name="圖片 73">
            <a:extLst>
              <a:ext uri="{FF2B5EF4-FFF2-40B4-BE49-F238E27FC236}">
                <a16:creationId xmlns:a16="http://schemas.microsoft.com/office/drawing/2014/main" xmlns="" id="{BE3695AE-F483-4834-9AFE-73F2EC7CA45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9174" y="2962327"/>
            <a:ext cx="352090" cy="420603"/>
          </a:xfrm>
          <a:prstGeom prst="rect">
            <a:avLst/>
          </a:prstGeom>
        </p:spPr>
      </p:pic>
      <p:pic>
        <p:nvPicPr>
          <p:cNvPr id="75" name="圖片 74">
            <a:extLst>
              <a:ext uri="{FF2B5EF4-FFF2-40B4-BE49-F238E27FC236}">
                <a16:creationId xmlns:a16="http://schemas.microsoft.com/office/drawing/2014/main" xmlns="" id="{387DF11D-0FBD-4B43-BAA5-E131A61D160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1508" y="3549279"/>
            <a:ext cx="338194" cy="404003"/>
          </a:xfrm>
          <a:prstGeom prst="rect">
            <a:avLst/>
          </a:prstGeom>
        </p:spPr>
      </p:pic>
      <p:pic>
        <p:nvPicPr>
          <p:cNvPr id="76" name="圖片 75">
            <a:extLst>
              <a:ext uri="{FF2B5EF4-FFF2-40B4-BE49-F238E27FC236}">
                <a16:creationId xmlns:a16="http://schemas.microsoft.com/office/drawing/2014/main" xmlns="" id="{77AD01BF-CF3F-40E4-AF09-CD86DC67024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1506" y="4184394"/>
            <a:ext cx="338194" cy="404003"/>
          </a:xfrm>
          <a:prstGeom prst="rect">
            <a:avLst/>
          </a:prstGeom>
        </p:spPr>
      </p:pic>
      <p:pic>
        <p:nvPicPr>
          <p:cNvPr id="82" name="圖片 8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858" y="1475268"/>
            <a:ext cx="2314602" cy="4629929"/>
          </a:xfrm>
          <a:prstGeom prst="rect">
            <a:avLst/>
          </a:prstGeom>
        </p:spPr>
      </p:pic>
      <p:sp>
        <p:nvSpPr>
          <p:cNvPr id="86" name="圓角矩形 85"/>
          <p:cNvSpPr/>
          <p:nvPr/>
        </p:nvSpPr>
        <p:spPr>
          <a:xfrm>
            <a:off x="984340" y="5355999"/>
            <a:ext cx="2310469" cy="458579"/>
          </a:xfrm>
          <a:prstGeom prst="roundRect">
            <a:avLst>
              <a:gd name="adj" fmla="val 8682"/>
            </a:avLst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grpSp>
        <p:nvGrpSpPr>
          <p:cNvPr id="88" name="群組 87"/>
          <p:cNvGrpSpPr/>
          <p:nvPr/>
        </p:nvGrpSpPr>
        <p:grpSpPr>
          <a:xfrm>
            <a:off x="2327652" y="5617732"/>
            <a:ext cx="1084275" cy="1286305"/>
            <a:chOff x="9249320" y="4992379"/>
            <a:chExt cx="1171769" cy="1163663"/>
          </a:xfrm>
        </p:grpSpPr>
        <p:sp>
          <p:nvSpPr>
            <p:cNvPr id="89" name="Teardrop 32"/>
            <p:cNvSpPr/>
            <p:nvPr/>
          </p:nvSpPr>
          <p:spPr>
            <a:xfrm rot="10477007" flipV="1">
              <a:off x="9249320" y="4992379"/>
              <a:ext cx="1171769" cy="859709"/>
            </a:xfrm>
            <a:prstGeom prst="teardrop">
              <a:avLst>
                <a:gd name="adj" fmla="val 125789"/>
              </a:avLst>
            </a:prstGeom>
            <a:solidFill>
              <a:schemeClr val="accent4"/>
            </a:solidFill>
            <a:ln w="57150">
              <a:solidFill>
                <a:schemeClr val="tx1"/>
              </a:solidFill>
            </a:ln>
            <a:effectLst>
              <a:outerShdw blurRad="508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Microsoft JhengHei" charset="-120"/>
                <a:ea typeface="Microsoft JhengHei" charset="-120"/>
                <a:cs typeface="Microsoft JhengHei" charset="-120"/>
              </a:endParaRPr>
            </a:p>
          </p:txBody>
        </p:sp>
        <p:sp>
          <p:nvSpPr>
            <p:cNvPr id="90" name="矩形 89"/>
            <p:cNvSpPr/>
            <p:nvPr/>
          </p:nvSpPr>
          <p:spPr>
            <a:xfrm>
              <a:off x="9338808" y="5048047"/>
              <a:ext cx="835506" cy="1107995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1200" b="1" dirty="0">
                  <a:latin typeface="Microsoft JhengHei" charset="-120"/>
                  <a:ea typeface="Microsoft JhengHei" charset="-120"/>
                  <a:cs typeface="Microsoft JhengHei" charset="-120"/>
                </a:rPr>
                <a:t>Tip</a:t>
              </a:r>
              <a:r>
                <a:rPr lang="zh-TW" altLang="en-US" sz="1200" b="1" dirty="0">
                  <a:latin typeface="Microsoft JhengHei" charset="-120"/>
                  <a:ea typeface="Microsoft JhengHei" charset="-120"/>
                  <a:cs typeface="Microsoft JhengHei" charset="-120"/>
                </a:rPr>
                <a:t>：農友聯絡資訊</a:t>
              </a:r>
            </a:p>
          </p:txBody>
        </p:sp>
      </p:grp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78" r="3425" b="14010"/>
          <a:stretch/>
        </p:blipFill>
        <p:spPr>
          <a:xfrm>
            <a:off x="3540208" y="1554439"/>
            <a:ext cx="2205533" cy="4004483"/>
          </a:xfrm>
          <a:prstGeom prst="rect">
            <a:avLst/>
          </a:prstGeom>
        </p:spPr>
      </p:pic>
      <p:pic>
        <p:nvPicPr>
          <p:cNvPr id="58" name="圖片 57" descr="薔蜜風害I試驗1 (4)">
            <a:extLst>
              <a:ext uri="{FF2B5EF4-FFF2-40B4-BE49-F238E27FC236}">
                <a16:creationId xmlns:a16="http://schemas.microsoft.com/office/drawing/2014/main" xmlns="" id="{ABAD2F90-F5BD-4DBB-969B-CB3FE6848B87}"/>
              </a:ext>
            </a:extLst>
          </p:cNvPr>
          <p:cNvPicPr/>
          <p:nvPr/>
        </p:nvPicPr>
        <p:blipFill>
          <a:blip r:embed="rId11" cstate="screen"/>
          <a:srcRect/>
          <a:stretch>
            <a:fillRect/>
          </a:stretch>
        </p:blipFill>
        <p:spPr bwMode="auto">
          <a:xfrm>
            <a:off x="2000365" y="3541341"/>
            <a:ext cx="1523234" cy="1108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圖片 58" descr="元長柯羅莎風害 (2)">
            <a:extLst>
              <a:ext uri="{FF2B5EF4-FFF2-40B4-BE49-F238E27FC236}">
                <a16:creationId xmlns:a16="http://schemas.microsoft.com/office/drawing/2014/main" xmlns="" id="{B847749E-CFDC-4F09-BA18-A005EE061AD8}"/>
              </a:ext>
            </a:extLst>
          </p:cNvPr>
          <p:cNvPicPr/>
          <p:nvPr/>
        </p:nvPicPr>
        <p:blipFill>
          <a:blip r:embed="rId12" cstate="screen"/>
          <a:srcRect/>
          <a:stretch>
            <a:fillRect/>
          </a:stretch>
        </p:blipFill>
        <p:spPr bwMode="auto">
          <a:xfrm>
            <a:off x="920858" y="3455850"/>
            <a:ext cx="1352037" cy="11535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7" name="橢圓 86"/>
          <p:cNvSpPr/>
          <p:nvPr/>
        </p:nvSpPr>
        <p:spPr>
          <a:xfrm>
            <a:off x="1623209" y="5375796"/>
            <a:ext cx="399840" cy="479372"/>
          </a:xfrm>
          <a:prstGeom prst="ellipse">
            <a:avLst/>
          </a:prstGeom>
          <a:solidFill>
            <a:schemeClr val="tx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>
                <a:solidFill>
                  <a:srgbClr val="329A2B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3</a:t>
            </a:r>
            <a:endParaRPr lang="zh-TW" altLang="en-US" b="1" dirty="0">
              <a:solidFill>
                <a:srgbClr val="329A2B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84" name="圓角矩形 83"/>
          <p:cNvSpPr/>
          <p:nvPr/>
        </p:nvSpPr>
        <p:spPr>
          <a:xfrm>
            <a:off x="4326947" y="5439709"/>
            <a:ext cx="629095" cy="717805"/>
          </a:xfrm>
          <a:prstGeom prst="roundRect">
            <a:avLst>
              <a:gd name="adj" fmla="val 12085"/>
            </a:avLst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85" name="橢圓 84"/>
          <p:cNvSpPr/>
          <p:nvPr/>
        </p:nvSpPr>
        <p:spPr>
          <a:xfrm>
            <a:off x="4441574" y="6083251"/>
            <a:ext cx="399840" cy="479372"/>
          </a:xfrm>
          <a:prstGeom prst="ellipse">
            <a:avLst/>
          </a:prstGeom>
          <a:solidFill>
            <a:schemeClr val="tx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b="1" dirty="0">
                <a:solidFill>
                  <a:srgbClr val="329A2B"/>
                </a:solidFill>
                <a:latin typeface="Microsoft JhengHei" charset="-120"/>
                <a:ea typeface="Microsoft JhengHei" charset="-120"/>
                <a:cs typeface="Microsoft JhengHei" charset="-120"/>
              </a:rPr>
              <a:t>4</a:t>
            </a:r>
            <a:endParaRPr lang="zh-TW" altLang="en-US" b="1" dirty="0">
              <a:solidFill>
                <a:srgbClr val="329A2B"/>
              </a:solidFill>
              <a:latin typeface="Microsoft JhengHei" charset="-120"/>
              <a:ea typeface="Microsoft JhengHei" charset="-120"/>
              <a:cs typeface="Microsoft JhengHei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91901" y="173891"/>
            <a:ext cx="50442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solidFill>
                  <a:schemeClr val="accent5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農作物天然災害即時回報</a:t>
            </a:r>
            <a:r>
              <a:rPr lang="en-US" altLang="zh-TW" sz="2400" b="1" dirty="0" smtClean="0">
                <a:solidFill>
                  <a:schemeClr val="accent5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APP</a:t>
            </a:r>
            <a:endParaRPr lang="zh-TW" altLang="en-US" sz="24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1739D-2E85-40C7-98D5-8177478CA009}" type="slidenum">
              <a:rPr lang="zh-TW" altLang="en-US" smtClean="0"/>
              <a:pPr/>
              <a:t>6</a:t>
            </a:fld>
            <a:endParaRPr lang="zh-TW" altLang="en-US"/>
          </a:p>
        </p:txBody>
      </p:sp>
      <p:grpSp>
        <p:nvGrpSpPr>
          <p:cNvPr id="61" name="群組 60"/>
          <p:cNvGrpSpPr/>
          <p:nvPr/>
        </p:nvGrpSpPr>
        <p:grpSpPr>
          <a:xfrm>
            <a:off x="8754902" y="3591379"/>
            <a:ext cx="2993250" cy="2984438"/>
            <a:chOff x="521523" y="985955"/>
            <a:chExt cx="2993250" cy="2984438"/>
          </a:xfrm>
        </p:grpSpPr>
        <p:grpSp>
          <p:nvGrpSpPr>
            <p:cNvPr id="63" name="群組 62"/>
            <p:cNvGrpSpPr/>
            <p:nvPr/>
          </p:nvGrpSpPr>
          <p:grpSpPr>
            <a:xfrm>
              <a:off x="521523" y="985955"/>
              <a:ext cx="2993250" cy="2984438"/>
              <a:chOff x="521523" y="985955"/>
              <a:chExt cx="2993250" cy="2984438"/>
            </a:xfrm>
          </p:grpSpPr>
          <p:grpSp>
            <p:nvGrpSpPr>
              <p:cNvPr id="65" name="群組 64"/>
              <p:cNvGrpSpPr/>
              <p:nvPr/>
            </p:nvGrpSpPr>
            <p:grpSpPr>
              <a:xfrm>
                <a:off x="643141" y="1002546"/>
                <a:ext cx="2488907" cy="2967847"/>
                <a:chOff x="643141" y="1002546"/>
                <a:chExt cx="2488907" cy="2967847"/>
              </a:xfrm>
            </p:grpSpPr>
            <p:pic>
              <p:nvPicPr>
                <p:cNvPr id="68" name="圖片 67"/>
                <p:cNvPicPr>
                  <a:picLocks noChangeAspect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946955" y="1320422"/>
                  <a:ext cx="1185093" cy="1185093"/>
                </a:xfrm>
                <a:prstGeom prst="rect">
                  <a:avLst/>
                </a:prstGeom>
              </p:spPr>
            </p:pic>
            <p:pic>
              <p:nvPicPr>
                <p:cNvPr id="69" name="圖片 68"/>
                <p:cNvPicPr>
                  <a:picLocks noChangeAspect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43141" y="1266638"/>
                  <a:ext cx="1341926" cy="1341926"/>
                </a:xfrm>
                <a:prstGeom prst="rect">
                  <a:avLst/>
                </a:prstGeom>
              </p:spPr>
            </p:pic>
            <p:pic>
              <p:nvPicPr>
                <p:cNvPr id="70" name="圖片 69"/>
                <p:cNvPicPr>
                  <a:picLocks noChangeAspect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69976" y="2635194"/>
                  <a:ext cx="1335199" cy="1335199"/>
                </a:xfrm>
                <a:prstGeom prst="rect">
                  <a:avLst/>
                </a:prstGeom>
              </p:spPr>
            </p:pic>
            <p:sp>
              <p:nvSpPr>
                <p:cNvPr id="71" name="矩形 70"/>
                <p:cNvSpPr/>
                <p:nvPr/>
              </p:nvSpPr>
              <p:spPr>
                <a:xfrm>
                  <a:off x="1327382" y="1002546"/>
                  <a:ext cx="1332416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en-US" altLang="zh-TW" b="1" dirty="0">
                      <a:solidFill>
                        <a:schemeClr val="accent5">
                          <a:lumMod val="75000"/>
                        </a:schemeClr>
                      </a:solidFill>
                      <a:latin typeface="微軟正黑體" pitchFamily="34" charset="-120"/>
                      <a:ea typeface="微軟正黑體" pitchFamily="34" charset="-120"/>
                    </a:rPr>
                    <a:t>APP</a:t>
                  </a:r>
                  <a:r>
                    <a:rPr lang="zh-TW" altLang="en-US" b="1" dirty="0">
                      <a:solidFill>
                        <a:schemeClr val="accent5">
                          <a:lumMod val="75000"/>
                        </a:schemeClr>
                      </a:solidFill>
                      <a:latin typeface="微軟正黑體" pitchFamily="34" charset="-120"/>
                      <a:ea typeface="微軟正黑體" pitchFamily="34" charset="-120"/>
                    </a:rPr>
                    <a:t>下載區</a:t>
                  </a:r>
                  <a:endParaRPr lang="zh-TW" altLang="en-US" dirty="0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</p:grpSp>
          <p:sp>
            <p:nvSpPr>
              <p:cNvPr id="66" name="圓角矩形 65"/>
              <p:cNvSpPr/>
              <p:nvPr/>
            </p:nvSpPr>
            <p:spPr>
              <a:xfrm>
                <a:off x="521523" y="985955"/>
                <a:ext cx="2993250" cy="2984438"/>
              </a:xfrm>
              <a:prstGeom prst="roundRect">
                <a:avLst>
                  <a:gd name="adj" fmla="val 11141"/>
                </a:avLst>
              </a:prstGeom>
              <a:noFill/>
              <a:ln w="571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pic>
          <p:nvPicPr>
            <p:cNvPr id="64" name="圖片 63"/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2044412" y="2555127"/>
              <a:ext cx="958821" cy="140569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59313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6322</TotalTime>
  <Words>2062</Words>
  <Application>Microsoft Office PowerPoint</Application>
  <PresentationFormat>寬螢幕</PresentationFormat>
  <Paragraphs>121</Paragraphs>
  <Slides>6</Slides>
  <Notes>6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15" baseType="lpstr">
      <vt:lpstr>微軟正黑體</vt:lpstr>
      <vt:lpstr>微軟正黑體</vt:lpstr>
      <vt:lpstr>新細明體</vt:lpstr>
      <vt:lpstr>Arial</vt:lpstr>
      <vt:lpstr>Calibri</vt:lpstr>
      <vt:lpstr>Calibri Light</vt:lpstr>
      <vt:lpstr>Times New Roman</vt:lpstr>
      <vt:lpstr>Wingdings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FAW防治</dc:title>
  <dc:creator>魏家妤</dc:creator>
  <cp:lastModifiedBy>魏家妤</cp:lastModifiedBy>
  <cp:revision>901</cp:revision>
  <cp:lastPrinted>2019-08-13T01:54:17Z</cp:lastPrinted>
  <dcterms:created xsi:type="dcterms:W3CDTF">2017-06-15T01:00:46Z</dcterms:created>
  <dcterms:modified xsi:type="dcterms:W3CDTF">2019-08-13T06:22:14Z</dcterms:modified>
</cp:coreProperties>
</file>