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0" r:id="rId2"/>
    <p:sldId id="263" r:id="rId3"/>
    <p:sldId id="265" r:id="rId4"/>
    <p:sldId id="257" r:id="rId5"/>
    <p:sldId id="261" r:id="rId6"/>
    <p:sldId id="264" r:id="rId7"/>
    <p:sldId id="266" r:id="rId8"/>
  </p:sldIdLst>
  <p:sldSz cx="12192000" cy="6858000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EBDE"/>
    <a:srgbClr val="E4D8D8"/>
    <a:srgbClr val="FFF2CC"/>
    <a:srgbClr val="9FD55C"/>
    <a:srgbClr val="E5F4ED"/>
    <a:srgbClr val="DDF4EA"/>
    <a:srgbClr val="E7F6EF"/>
    <a:srgbClr val="D6618E"/>
    <a:srgbClr val="F3D3A0"/>
    <a:srgbClr val="F192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B344D84-9AFB-497E-A393-DC336BA19D2E}" styleName="中等深淺樣式 3 - 輔色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21" autoAdjust="0"/>
    <p:restoredTop sz="43574" autoAdjust="0"/>
  </p:normalViewPr>
  <p:slideViewPr>
    <p:cSldViewPr snapToGrid="0">
      <p:cViewPr varScale="1">
        <p:scale>
          <a:sx n="47" d="100"/>
          <a:sy n="47" d="100"/>
        </p:scale>
        <p:origin x="2496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8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8D30F5-565A-47DB-B17A-B847B50ECD39}" type="doc">
      <dgm:prSet loTypeId="urn:microsoft.com/office/officeart/2005/8/layout/pyramid1" loCatId="pyramid" qsTypeId="urn:microsoft.com/office/officeart/2005/8/quickstyle/simple1" qsCatId="simple" csTypeId="urn:microsoft.com/office/officeart/2005/8/colors/colorful1" csCatId="colorful" phldr="1"/>
      <dgm:spPr/>
    </dgm:pt>
    <dgm:pt modelId="{C85C11DB-06F3-4606-872D-0BE435A028A3}">
      <dgm:prSet phldrT="[文字]" custT="1"/>
      <dgm:spPr>
        <a:solidFill>
          <a:srgbClr val="BF334D"/>
        </a:solidFill>
      </dgm:spPr>
      <dgm:t>
        <a:bodyPr anchor="b"/>
        <a:lstStyle/>
        <a:p>
          <a:pPr>
            <a:lnSpc>
              <a:spcPts val="2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1000" baseline="0" dirty="0">
              <a:solidFill>
                <a:srgbClr val="BF334D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化學藥劑生物農藥</a:t>
          </a:r>
        </a:p>
      </dgm:t>
    </dgm:pt>
    <dgm:pt modelId="{8E799DCD-6212-4F17-B13B-CCA24AC48706}" type="parTrans" cxnId="{37B14C19-8712-49A2-833D-3B024801DBE2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1370E30-1D8B-4488-B199-48D908535267}" type="sibTrans" cxnId="{37B14C19-8712-49A2-833D-3B024801DBE2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A8560C9-616E-4BED-BC2E-EB62847A5198}">
      <dgm:prSet phldrT="[文字]" custT="1"/>
      <dgm:spPr>
        <a:solidFill>
          <a:srgbClr val="D6618E"/>
        </a:solidFill>
      </dgm:spPr>
      <dgm:t>
        <a:bodyPr/>
        <a:lstStyle/>
        <a:p>
          <a:pPr>
            <a:spcAft>
              <a:spcPts val="0"/>
            </a:spcAft>
          </a:pPr>
          <a:r>
            <a:rPr lang="zh-TW" altLang="en-US" sz="20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生物防治       </a:t>
          </a:r>
          <a:r>
            <a:rPr lang="en-US" altLang="zh-TW" sz="18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8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釋放大量天敵</a:t>
          </a:r>
          <a:r>
            <a:rPr lang="en-US" altLang="zh-TW" sz="18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800" baseline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464345A-881C-4A49-B603-C3B856B8A26B}" type="parTrans" cxnId="{8982C4D3-EA35-47C1-9BAD-F73ADA536919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C61CAED-2EA0-420F-972F-2C6B10FB1774}" type="sibTrans" cxnId="{8982C4D3-EA35-47C1-9BAD-F73ADA536919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51DCBE6-04AD-4306-9EB8-E5590A69ADEC}">
      <dgm:prSet phldrT="[文字]" custT="1"/>
      <dgm:spPr>
        <a:solidFill>
          <a:srgbClr val="F3D3A0"/>
        </a:solidFill>
      </dgm:spPr>
      <dgm:t>
        <a:bodyPr/>
        <a:lstStyle/>
        <a:p>
          <a:r>
            <a:rPr lang="zh-TW" altLang="en-US" sz="20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目視</a:t>
          </a:r>
          <a:r>
            <a:rPr lang="en-US" altLang="zh-TW" sz="20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黏紙</a:t>
          </a:r>
          <a:r>
            <a:rPr lang="en-US" altLang="zh-TW" sz="20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掃網</a:t>
          </a:r>
          <a:r>
            <a:rPr lang="en-US" altLang="zh-TW" sz="20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性費洛蒙</a:t>
          </a:r>
        </a:p>
      </dgm:t>
    </dgm:pt>
    <dgm:pt modelId="{0DF476A7-9E33-46B1-9DBA-193222EC84BD}" type="parTrans" cxnId="{85CC0863-4BFE-4B1A-AC01-EB58B6685BFD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5F99DE6-B8B2-4EA4-B110-23344DF783F3}" type="sibTrans" cxnId="{85CC0863-4BFE-4B1A-AC01-EB58B6685BFD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8B40144-8F3D-4212-8879-23ED115E2A83}">
      <dgm:prSet custT="1"/>
      <dgm:spPr>
        <a:solidFill>
          <a:srgbClr val="F1921A"/>
        </a:solidFill>
      </dgm:spPr>
      <dgm:t>
        <a:bodyPr/>
        <a:lstStyle/>
        <a:p>
          <a:r>
            <a:rPr lang="zh-TW" altLang="en-US" sz="20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耕作防治</a:t>
          </a:r>
          <a:r>
            <a:rPr lang="en-US" altLang="zh-TW" sz="20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物理防治</a:t>
          </a:r>
          <a:r>
            <a:rPr lang="en-US" altLang="zh-TW" sz="20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生物防治</a:t>
          </a:r>
          <a:r>
            <a:rPr lang="en-US" altLang="zh-TW" sz="16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* (*</a:t>
          </a:r>
          <a:r>
            <a:rPr lang="zh-TW" altLang="en-US" sz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釋放少量天敵並保護棲地</a:t>
          </a:r>
          <a:r>
            <a:rPr lang="en-US" altLang="zh-TW" sz="16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600" baseline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2568176-C7D7-4D02-8ADE-68D10F4A0767}" type="parTrans" cxnId="{CEC136CA-64D1-4DAB-9F22-5163F09F79E5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98DCD6B-5219-41B0-AB16-ACCCC8A8A5D9}" type="sibTrans" cxnId="{CEC136CA-64D1-4DAB-9F22-5163F09F79E5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0292B90-E20B-4046-8877-8E445D32B474}">
      <dgm:prSet custT="1"/>
      <dgm:spPr>
        <a:solidFill>
          <a:srgbClr val="90715C"/>
        </a:solidFill>
      </dgm:spPr>
      <dgm:t>
        <a:bodyPr/>
        <a:lstStyle/>
        <a:p>
          <a:r>
            <a:rPr lang="zh-TW" altLang="en-US" sz="20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抗性品種</a:t>
          </a:r>
        </a:p>
      </dgm:t>
    </dgm:pt>
    <dgm:pt modelId="{319ED9CD-91B0-4AD7-998B-2C0E479E06D7}" type="parTrans" cxnId="{F734B5B7-F354-457E-8D07-016D792588D6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FDBC1F0-8722-4486-A45D-AF20DAE2ECAC}" type="sibTrans" cxnId="{F734B5B7-F354-457E-8D07-016D792588D6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D41E50A-C6DE-4E4A-A963-335A95EEA2E9}" type="pres">
      <dgm:prSet presAssocID="{248D30F5-565A-47DB-B17A-B847B50ECD39}" presName="Name0" presStyleCnt="0">
        <dgm:presLayoutVars>
          <dgm:dir/>
          <dgm:animLvl val="lvl"/>
          <dgm:resizeHandles val="exact"/>
        </dgm:presLayoutVars>
      </dgm:prSet>
      <dgm:spPr/>
    </dgm:pt>
    <dgm:pt modelId="{C9E43B31-1678-4EF0-9F86-1510A7F8C1C8}" type="pres">
      <dgm:prSet presAssocID="{C85C11DB-06F3-4606-872D-0BE435A028A3}" presName="Name8" presStyleCnt="0"/>
      <dgm:spPr/>
    </dgm:pt>
    <dgm:pt modelId="{4A4B8E88-0CDB-4EFA-B10C-6AD67893FB66}" type="pres">
      <dgm:prSet presAssocID="{C85C11DB-06F3-4606-872D-0BE435A028A3}" presName="level" presStyleLbl="node1" presStyleIdx="0" presStyleCnt="5" custScaleX="10099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59DC011-6847-49A1-A379-DFD59FD1EE2A}" type="pres">
      <dgm:prSet presAssocID="{C85C11DB-06F3-4606-872D-0BE435A028A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A7E621-8118-4E75-A30A-B20889DC0BA0}" type="pres">
      <dgm:prSet presAssocID="{7A8560C9-616E-4BED-BC2E-EB62847A5198}" presName="Name8" presStyleCnt="0"/>
      <dgm:spPr/>
    </dgm:pt>
    <dgm:pt modelId="{4211D042-1E71-4853-A37B-B7710DE6B73C}" type="pres">
      <dgm:prSet presAssocID="{7A8560C9-616E-4BED-BC2E-EB62847A5198}" presName="level" presStyleLbl="node1" presStyleIdx="1" presStyleCnt="5" custScaleX="9975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61EB11-EC27-4690-88A8-17C246686291}" type="pres">
      <dgm:prSet presAssocID="{7A8560C9-616E-4BED-BC2E-EB62847A519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7F4A24-74EB-437F-A796-21D0E010E16B}" type="pres">
      <dgm:prSet presAssocID="{851DCBE6-04AD-4306-9EB8-E5590A69ADEC}" presName="Name8" presStyleCnt="0"/>
      <dgm:spPr/>
    </dgm:pt>
    <dgm:pt modelId="{173A226B-507E-4649-9651-5EAEDCC620D3}" type="pres">
      <dgm:prSet presAssocID="{851DCBE6-04AD-4306-9EB8-E5590A69ADEC}" presName="level" presStyleLbl="node1" presStyleIdx="2" presStyleCnt="5" custScaleX="10016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72CF19-FAF9-4464-BEB5-66559FD1218C}" type="pres">
      <dgm:prSet presAssocID="{851DCBE6-04AD-4306-9EB8-E5590A69ADE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2C12F2-39F0-4085-95AC-023F834ACD73}" type="pres">
      <dgm:prSet presAssocID="{28B40144-8F3D-4212-8879-23ED115E2A83}" presName="Name8" presStyleCnt="0"/>
      <dgm:spPr/>
    </dgm:pt>
    <dgm:pt modelId="{83C86A7C-A266-4C8A-86D5-BB35BB86B785}" type="pres">
      <dgm:prSet presAssocID="{28B40144-8F3D-4212-8879-23ED115E2A83}" presName="level" presStyleLbl="node1" presStyleIdx="3" presStyleCnt="5" custScaleX="10037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B7689C-9CE6-4E15-B8E1-0FE1E2658F29}" type="pres">
      <dgm:prSet presAssocID="{28B40144-8F3D-4212-8879-23ED115E2A8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9690E3-A0E9-48C5-BBF7-9A884EB8966D}" type="pres">
      <dgm:prSet presAssocID="{60292B90-E20B-4046-8877-8E445D32B474}" presName="Name8" presStyleCnt="0"/>
      <dgm:spPr/>
    </dgm:pt>
    <dgm:pt modelId="{A4BA1108-C67B-49EA-8A53-B8DCDF2F18AC}" type="pres">
      <dgm:prSet presAssocID="{60292B90-E20B-4046-8877-8E445D32B474}" presName="level" presStyleLbl="node1" presStyleIdx="4" presStyleCnt="5" custLinFactNeighborX="3759" custLinFactNeighborY="1063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7EE02E6-87C2-4713-8372-D856607D9D43}" type="pres">
      <dgm:prSet presAssocID="{60292B90-E20B-4046-8877-8E445D32B47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A5003C3-1F56-452C-8AB6-B93DBF9B6D4C}" type="presOf" srcId="{60292B90-E20B-4046-8877-8E445D32B474}" destId="{A4BA1108-C67B-49EA-8A53-B8DCDF2F18AC}" srcOrd="0" destOrd="0" presId="urn:microsoft.com/office/officeart/2005/8/layout/pyramid1"/>
    <dgm:cxn modelId="{85285FEB-4174-4376-B982-518BD8950BDB}" type="presOf" srcId="{C85C11DB-06F3-4606-872D-0BE435A028A3}" destId="{4A4B8E88-0CDB-4EFA-B10C-6AD67893FB66}" srcOrd="0" destOrd="0" presId="urn:microsoft.com/office/officeart/2005/8/layout/pyramid1"/>
    <dgm:cxn modelId="{85CC0863-4BFE-4B1A-AC01-EB58B6685BFD}" srcId="{248D30F5-565A-47DB-B17A-B847B50ECD39}" destId="{851DCBE6-04AD-4306-9EB8-E5590A69ADEC}" srcOrd="2" destOrd="0" parTransId="{0DF476A7-9E33-46B1-9DBA-193222EC84BD}" sibTransId="{85F99DE6-B8B2-4EA4-B110-23344DF783F3}"/>
    <dgm:cxn modelId="{B6B91477-8D80-4F69-8841-E0DAE677C281}" type="presOf" srcId="{60292B90-E20B-4046-8877-8E445D32B474}" destId="{37EE02E6-87C2-4713-8372-D856607D9D43}" srcOrd="1" destOrd="0" presId="urn:microsoft.com/office/officeart/2005/8/layout/pyramid1"/>
    <dgm:cxn modelId="{8059C4A5-D5D6-4E4F-BD32-4A8BD7C740AD}" type="presOf" srcId="{851DCBE6-04AD-4306-9EB8-E5590A69ADEC}" destId="{2372CF19-FAF9-4464-BEB5-66559FD1218C}" srcOrd="1" destOrd="0" presId="urn:microsoft.com/office/officeart/2005/8/layout/pyramid1"/>
    <dgm:cxn modelId="{37B14C19-8712-49A2-833D-3B024801DBE2}" srcId="{248D30F5-565A-47DB-B17A-B847B50ECD39}" destId="{C85C11DB-06F3-4606-872D-0BE435A028A3}" srcOrd="0" destOrd="0" parTransId="{8E799DCD-6212-4F17-B13B-CCA24AC48706}" sibTransId="{31370E30-1D8B-4488-B199-48D908535267}"/>
    <dgm:cxn modelId="{8982C4D3-EA35-47C1-9BAD-F73ADA536919}" srcId="{248D30F5-565A-47DB-B17A-B847B50ECD39}" destId="{7A8560C9-616E-4BED-BC2E-EB62847A5198}" srcOrd="1" destOrd="0" parTransId="{E464345A-881C-4A49-B603-C3B856B8A26B}" sibTransId="{8C61CAED-2EA0-420F-972F-2C6B10FB1774}"/>
    <dgm:cxn modelId="{E58AE1F2-1658-4A55-B53C-5AC0306C05B3}" type="presOf" srcId="{28B40144-8F3D-4212-8879-23ED115E2A83}" destId="{50B7689C-9CE6-4E15-B8E1-0FE1E2658F29}" srcOrd="1" destOrd="0" presId="urn:microsoft.com/office/officeart/2005/8/layout/pyramid1"/>
    <dgm:cxn modelId="{E6CC7C56-A1AA-467C-A339-0F731C565DDA}" type="presOf" srcId="{7A8560C9-616E-4BED-BC2E-EB62847A5198}" destId="{4211D042-1E71-4853-A37B-B7710DE6B73C}" srcOrd="0" destOrd="0" presId="urn:microsoft.com/office/officeart/2005/8/layout/pyramid1"/>
    <dgm:cxn modelId="{118E0E31-53F7-463D-8814-76707786A013}" type="presOf" srcId="{C85C11DB-06F3-4606-872D-0BE435A028A3}" destId="{559DC011-6847-49A1-A379-DFD59FD1EE2A}" srcOrd="1" destOrd="0" presId="urn:microsoft.com/office/officeart/2005/8/layout/pyramid1"/>
    <dgm:cxn modelId="{F386719B-1AD6-4161-B3B3-978433645493}" type="presOf" srcId="{248D30F5-565A-47DB-B17A-B847B50ECD39}" destId="{3D41E50A-C6DE-4E4A-A963-335A95EEA2E9}" srcOrd="0" destOrd="0" presId="urn:microsoft.com/office/officeart/2005/8/layout/pyramid1"/>
    <dgm:cxn modelId="{35EE8543-D153-49B0-9E45-FD4580437316}" type="presOf" srcId="{7A8560C9-616E-4BED-BC2E-EB62847A5198}" destId="{BB61EB11-EC27-4690-88A8-17C246686291}" srcOrd="1" destOrd="0" presId="urn:microsoft.com/office/officeart/2005/8/layout/pyramid1"/>
    <dgm:cxn modelId="{F734B5B7-F354-457E-8D07-016D792588D6}" srcId="{248D30F5-565A-47DB-B17A-B847B50ECD39}" destId="{60292B90-E20B-4046-8877-8E445D32B474}" srcOrd="4" destOrd="0" parTransId="{319ED9CD-91B0-4AD7-998B-2C0E479E06D7}" sibTransId="{8FDBC1F0-8722-4486-A45D-AF20DAE2ECAC}"/>
    <dgm:cxn modelId="{975730D7-F9B8-4D22-BC97-793078C9436D}" type="presOf" srcId="{28B40144-8F3D-4212-8879-23ED115E2A83}" destId="{83C86A7C-A266-4C8A-86D5-BB35BB86B785}" srcOrd="0" destOrd="0" presId="urn:microsoft.com/office/officeart/2005/8/layout/pyramid1"/>
    <dgm:cxn modelId="{CEC136CA-64D1-4DAB-9F22-5163F09F79E5}" srcId="{248D30F5-565A-47DB-B17A-B847B50ECD39}" destId="{28B40144-8F3D-4212-8879-23ED115E2A83}" srcOrd="3" destOrd="0" parTransId="{C2568176-C7D7-4D02-8ADE-68D10F4A0767}" sibTransId="{998DCD6B-5219-41B0-AB16-ACCCC8A8A5D9}"/>
    <dgm:cxn modelId="{69CEB3EE-785C-4150-8DDA-47A906968BBC}" type="presOf" srcId="{851DCBE6-04AD-4306-9EB8-E5590A69ADEC}" destId="{173A226B-507E-4649-9651-5EAEDCC620D3}" srcOrd="0" destOrd="0" presId="urn:microsoft.com/office/officeart/2005/8/layout/pyramid1"/>
    <dgm:cxn modelId="{56CDEAB3-FC94-4051-8BD1-AF0AB40C126C}" type="presParOf" srcId="{3D41E50A-C6DE-4E4A-A963-335A95EEA2E9}" destId="{C9E43B31-1678-4EF0-9F86-1510A7F8C1C8}" srcOrd="0" destOrd="0" presId="urn:microsoft.com/office/officeart/2005/8/layout/pyramid1"/>
    <dgm:cxn modelId="{209257C1-E395-43B9-8748-2BB91D674256}" type="presParOf" srcId="{C9E43B31-1678-4EF0-9F86-1510A7F8C1C8}" destId="{4A4B8E88-0CDB-4EFA-B10C-6AD67893FB66}" srcOrd="0" destOrd="0" presId="urn:microsoft.com/office/officeart/2005/8/layout/pyramid1"/>
    <dgm:cxn modelId="{8A4F1004-F179-4CF1-A662-0496582129CA}" type="presParOf" srcId="{C9E43B31-1678-4EF0-9F86-1510A7F8C1C8}" destId="{559DC011-6847-49A1-A379-DFD59FD1EE2A}" srcOrd="1" destOrd="0" presId="urn:microsoft.com/office/officeart/2005/8/layout/pyramid1"/>
    <dgm:cxn modelId="{8FC87F27-9357-4668-8248-71815022D83C}" type="presParOf" srcId="{3D41E50A-C6DE-4E4A-A963-335A95EEA2E9}" destId="{09A7E621-8118-4E75-A30A-B20889DC0BA0}" srcOrd="1" destOrd="0" presId="urn:microsoft.com/office/officeart/2005/8/layout/pyramid1"/>
    <dgm:cxn modelId="{50C804D5-BF7F-4CB0-BAC2-96FC7876D347}" type="presParOf" srcId="{09A7E621-8118-4E75-A30A-B20889DC0BA0}" destId="{4211D042-1E71-4853-A37B-B7710DE6B73C}" srcOrd="0" destOrd="0" presId="urn:microsoft.com/office/officeart/2005/8/layout/pyramid1"/>
    <dgm:cxn modelId="{F774065E-0718-445E-B811-2FDDC6B14BF5}" type="presParOf" srcId="{09A7E621-8118-4E75-A30A-B20889DC0BA0}" destId="{BB61EB11-EC27-4690-88A8-17C246686291}" srcOrd="1" destOrd="0" presId="urn:microsoft.com/office/officeart/2005/8/layout/pyramid1"/>
    <dgm:cxn modelId="{BE798CCE-FC15-49CD-9DF8-364B1E261456}" type="presParOf" srcId="{3D41E50A-C6DE-4E4A-A963-335A95EEA2E9}" destId="{707F4A24-74EB-437F-A796-21D0E010E16B}" srcOrd="2" destOrd="0" presId="urn:microsoft.com/office/officeart/2005/8/layout/pyramid1"/>
    <dgm:cxn modelId="{D8112EC7-367B-4135-B912-481865B94CFA}" type="presParOf" srcId="{707F4A24-74EB-437F-A796-21D0E010E16B}" destId="{173A226B-507E-4649-9651-5EAEDCC620D3}" srcOrd="0" destOrd="0" presId="urn:microsoft.com/office/officeart/2005/8/layout/pyramid1"/>
    <dgm:cxn modelId="{3C8907DC-0DAE-4F54-A43C-04E86E167C9A}" type="presParOf" srcId="{707F4A24-74EB-437F-A796-21D0E010E16B}" destId="{2372CF19-FAF9-4464-BEB5-66559FD1218C}" srcOrd="1" destOrd="0" presId="urn:microsoft.com/office/officeart/2005/8/layout/pyramid1"/>
    <dgm:cxn modelId="{092E3ACB-7B5B-46C0-90B2-D0F64A0B2C50}" type="presParOf" srcId="{3D41E50A-C6DE-4E4A-A963-335A95EEA2E9}" destId="{E32C12F2-39F0-4085-95AC-023F834ACD73}" srcOrd="3" destOrd="0" presId="urn:microsoft.com/office/officeart/2005/8/layout/pyramid1"/>
    <dgm:cxn modelId="{17A44E09-4C3A-4ABE-9A9D-CA863500BDDB}" type="presParOf" srcId="{E32C12F2-39F0-4085-95AC-023F834ACD73}" destId="{83C86A7C-A266-4C8A-86D5-BB35BB86B785}" srcOrd="0" destOrd="0" presId="urn:microsoft.com/office/officeart/2005/8/layout/pyramid1"/>
    <dgm:cxn modelId="{84D94538-1444-42DF-AA06-F5C629BF8BB9}" type="presParOf" srcId="{E32C12F2-39F0-4085-95AC-023F834ACD73}" destId="{50B7689C-9CE6-4E15-B8E1-0FE1E2658F29}" srcOrd="1" destOrd="0" presId="urn:microsoft.com/office/officeart/2005/8/layout/pyramid1"/>
    <dgm:cxn modelId="{8B1BE7C7-9D0E-436A-8156-475FB90FC243}" type="presParOf" srcId="{3D41E50A-C6DE-4E4A-A963-335A95EEA2E9}" destId="{B79690E3-A0E9-48C5-BBF7-9A884EB8966D}" srcOrd="4" destOrd="0" presId="urn:microsoft.com/office/officeart/2005/8/layout/pyramid1"/>
    <dgm:cxn modelId="{B27D4A0E-0A88-4203-8CA2-CA52D5B8F59E}" type="presParOf" srcId="{B79690E3-A0E9-48C5-BBF7-9A884EB8966D}" destId="{A4BA1108-C67B-49EA-8A53-B8DCDF2F18AC}" srcOrd="0" destOrd="0" presId="urn:microsoft.com/office/officeart/2005/8/layout/pyramid1"/>
    <dgm:cxn modelId="{D8AC009C-347B-40C7-B5F5-50897602E248}" type="presParOf" srcId="{B79690E3-A0E9-48C5-BBF7-9A884EB8966D}" destId="{37EE02E6-87C2-4713-8372-D856607D9D43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583E80-19F1-4F20-BD2D-B602A24E5069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A5E0079-4340-4910-8893-256BBDE820AB}">
      <dgm:prSet phldrT="[文字]" custT="1"/>
      <dgm:spPr>
        <a:solidFill>
          <a:schemeClr val="bg1"/>
        </a:solidFill>
        <a:ln>
          <a:noFill/>
        </a:ln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秋行軍蟲</a:t>
          </a:r>
          <a:r>
            <a:rPr lang="en-US" altLang="zh-TW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IPM</a:t>
          </a: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整合管理</a:t>
          </a:r>
        </a:p>
      </dgm:t>
    </dgm:pt>
    <dgm:pt modelId="{DF214DE2-F2A9-4E17-87B8-8298265F8F8C}" type="parTrans" cxnId="{22C42082-ADBF-4E43-B048-91F9FE15C5B8}">
      <dgm:prSet/>
      <dgm:spPr/>
      <dgm:t>
        <a:bodyPr/>
        <a:lstStyle/>
        <a:p>
          <a:endParaRPr lang="zh-TW" altLang="en-US"/>
        </a:p>
      </dgm:t>
    </dgm:pt>
    <dgm:pt modelId="{DA4F3475-000C-4E57-BFA5-7071FC29D5FA}" type="sibTrans" cxnId="{22C42082-ADBF-4E43-B048-91F9FE15C5B8}">
      <dgm:prSet/>
      <dgm:spPr/>
      <dgm:t>
        <a:bodyPr/>
        <a:lstStyle/>
        <a:p>
          <a:endParaRPr lang="zh-TW" altLang="en-US"/>
        </a:p>
      </dgm:t>
    </dgm:pt>
    <dgm:pt modelId="{3275568B-C68C-4821-8A40-AB34BB715986}">
      <dgm:prSet phldrT="[文字]" custT="1"/>
      <dgm:spPr>
        <a:solidFill>
          <a:srgbClr val="BF334D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生物農藥</a:t>
          </a:r>
          <a:endParaRPr lang="en-US" altLang="zh-TW" sz="1600" b="1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化學藥劑</a:t>
          </a:r>
        </a:p>
      </dgm:t>
    </dgm:pt>
    <dgm:pt modelId="{3DBD7D23-0668-4921-B074-F47C14AC1B5F}" type="parTrans" cxnId="{795FC9B3-87DB-4229-940A-A285E0DE6AB4}">
      <dgm:prSet/>
      <dgm:spPr/>
      <dgm:t>
        <a:bodyPr/>
        <a:lstStyle/>
        <a:p>
          <a:endParaRPr lang="zh-TW" altLang="en-US"/>
        </a:p>
      </dgm:t>
    </dgm:pt>
    <dgm:pt modelId="{5B45A9FB-CE4A-4E47-B61F-3870E7A28598}" type="sibTrans" cxnId="{795FC9B3-87DB-4229-940A-A285E0DE6AB4}">
      <dgm:prSet/>
      <dgm:spPr/>
      <dgm:t>
        <a:bodyPr/>
        <a:lstStyle/>
        <a:p>
          <a:endParaRPr lang="zh-TW" altLang="en-US"/>
        </a:p>
      </dgm:t>
    </dgm:pt>
    <dgm:pt modelId="{E9814C02-D640-4135-AAA9-47633B703B33}">
      <dgm:prSet phldrT="[文字]" custT="1"/>
      <dgm:spPr>
        <a:solidFill>
          <a:srgbClr val="F1921A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預防措施</a:t>
          </a:r>
          <a:endParaRPr lang="en-US" altLang="zh-TW" sz="20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耕作防治</a:t>
          </a:r>
          <a:endParaRPr lang="en-US" altLang="zh-TW" sz="16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物理防治</a:t>
          </a:r>
          <a:endParaRPr lang="en-US" altLang="zh-TW" sz="16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生物防治</a:t>
          </a:r>
        </a:p>
      </dgm:t>
    </dgm:pt>
    <dgm:pt modelId="{4C8893A6-4506-409D-9A3D-981C77F613A9}" type="parTrans" cxnId="{437D6D29-AD33-4F33-A9CE-876FD99900A0}">
      <dgm:prSet/>
      <dgm:spPr/>
      <dgm:t>
        <a:bodyPr/>
        <a:lstStyle/>
        <a:p>
          <a:endParaRPr lang="zh-TW" altLang="en-US"/>
        </a:p>
      </dgm:t>
    </dgm:pt>
    <dgm:pt modelId="{4512769C-F00C-441A-8025-254EB3AFCD63}" type="sibTrans" cxnId="{437D6D29-AD33-4F33-A9CE-876FD99900A0}">
      <dgm:prSet/>
      <dgm:spPr/>
      <dgm:t>
        <a:bodyPr/>
        <a:lstStyle/>
        <a:p>
          <a:endParaRPr lang="zh-TW" altLang="en-US"/>
        </a:p>
      </dgm:t>
    </dgm:pt>
    <dgm:pt modelId="{33C33DD9-3336-49C2-AC5C-7C046988EA55}">
      <dgm:prSet phldrT="[文字]" custT="1"/>
      <dgm:spPr>
        <a:solidFill>
          <a:srgbClr val="F3D3A0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發生監測</a:t>
          </a:r>
          <a:endParaRPr lang="en-US" altLang="zh-TW" sz="20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性費洛蒙誘捕</a:t>
          </a:r>
          <a:endParaRPr lang="en-US" altLang="zh-TW" sz="16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田間巡查</a:t>
          </a:r>
        </a:p>
      </dgm:t>
    </dgm:pt>
    <dgm:pt modelId="{C8DE888D-E7E9-43C9-8549-ACD657B42D01}" type="parTrans" cxnId="{F7A181FF-CB37-4A7C-A385-048B450D9659}">
      <dgm:prSet/>
      <dgm:spPr/>
      <dgm:t>
        <a:bodyPr/>
        <a:lstStyle/>
        <a:p>
          <a:endParaRPr lang="zh-TW" altLang="en-US"/>
        </a:p>
      </dgm:t>
    </dgm:pt>
    <dgm:pt modelId="{6968924D-F118-4AE6-B378-09B8E987B858}" type="sibTrans" cxnId="{F7A181FF-CB37-4A7C-A385-048B450D9659}">
      <dgm:prSet/>
      <dgm:spPr/>
      <dgm:t>
        <a:bodyPr/>
        <a:lstStyle/>
        <a:p>
          <a:endParaRPr lang="zh-TW" altLang="en-US"/>
        </a:p>
      </dgm:t>
    </dgm:pt>
    <dgm:pt modelId="{501B130A-FFAF-4227-A5FC-AEE6D98EBDEF}">
      <dgm:prSet phldrT="[文字]" custT="1"/>
      <dgm:spPr>
        <a:solidFill>
          <a:srgbClr val="D6618E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釋放天敵</a:t>
          </a:r>
        </a:p>
      </dgm:t>
    </dgm:pt>
    <dgm:pt modelId="{A1380D0E-40F6-4379-83C9-442619C93CC7}" type="parTrans" cxnId="{171A592F-689A-4F72-9C19-3908E7BCA0A7}">
      <dgm:prSet/>
      <dgm:spPr/>
      <dgm:t>
        <a:bodyPr/>
        <a:lstStyle/>
        <a:p>
          <a:endParaRPr lang="zh-TW" altLang="en-US"/>
        </a:p>
      </dgm:t>
    </dgm:pt>
    <dgm:pt modelId="{DE55EFF0-6498-4D3A-804D-1238A5FF52D3}" type="sibTrans" cxnId="{171A592F-689A-4F72-9C19-3908E7BCA0A7}">
      <dgm:prSet/>
      <dgm:spPr/>
      <dgm:t>
        <a:bodyPr/>
        <a:lstStyle/>
        <a:p>
          <a:endParaRPr lang="zh-TW" altLang="en-US"/>
        </a:p>
      </dgm:t>
    </dgm:pt>
    <dgm:pt modelId="{64F616FD-43B8-4AFF-AC54-9A3282BFFA17}" type="pres">
      <dgm:prSet presAssocID="{5F583E80-19F1-4F20-BD2D-B602A24E506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DBD0D2E-263D-4FF2-84C7-9EB8DF354870}" type="pres">
      <dgm:prSet presAssocID="{3A5E0079-4340-4910-8893-256BBDE820AB}" presName="centerShape" presStyleLbl="node0" presStyleIdx="0" presStyleCnt="1" custScaleX="142557" custScaleY="92220"/>
      <dgm:spPr/>
      <dgm:t>
        <a:bodyPr/>
        <a:lstStyle/>
        <a:p>
          <a:endParaRPr lang="zh-TW" altLang="en-US"/>
        </a:p>
      </dgm:t>
    </dgm:pt>
    <dgm:pt modelId="{5F92EA36-2F96-4781-9600-9EB22BDA14AE}" type="pres">
      <dgm:prSet presAssocID="{3DBD7D23-0668-4921-B074-F47C14AC1B5F}" presName="Name9" presStyleLbl="parChTrans1D2" presStyleIdx="0" presStyleCnt="4"/>
      <dgm:spPr/>
      <dgm:t>
        <a:bodyPr/>
        <a:lstStyle/>
        <a:p>
          <a:endParaRPr lang="zh-TW" altLang="en-US"/>
        </a:p>
      </dgm:t>
    </dgm:pt>
    <dgm:pt modelId="{F5E60941-1AEC-489A-B862-4DFDFA62713F}" type="pres">
      <dgm:prSet presAssocID="{3DBD7D23-0668-4921-B074-F47C14AC1B5F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77BFF4EB-289E-417B-842B-A9F77BC9B57B}" type="pres">
      <dgm:prSet presAssocID="{3275568B-C68C-4821-8A40-AB34BB715986}" presName="node" presStyleLbl="node1" presStyleIdx="0" presStyleCnt="4" custScaleX="194660" custScaleY="112562" custRadScaleRad="91918" custRadScaleInc="10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C821F10-2002-4B05-BEF2-92DE48E4321B}" type="pres">
      <dgm:prSet presAssocID="{4C8893A6-4506-409D-9A3D-981C77F613A9}" presName="Name9" presStyleLbl="parChTrans1D2" presStyleIdx="1" presStyleCnt="4"/>
      <dgm:spPr/>
      <dgm:t>
        <a:bodyPr/>
        <a:lstStyle/>
        <a:p>
          <a:endParaRPr lang="zh-TW" altLang="en-US"/>
        </a:p>
      </dgm:t>
    </dgm:pt>
    <dgm:pt modelId="{37E737F6-E9D0-47BE-861F-7B1BFEEA92DE}" type="pres">
      <dgm:prSet presAssocID="{4C8893A6-4506-409D-9A3D-981C77F613A9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7F6A7032-6259-4BB2-89B4-251657457882}" type="pres">
      <dgm:prSet presAssocID="{E9814C02-D640-4135-AAA9-47633B703B33}" presName="node" presStyleLbl="node1" presStyleIdx="1" presStyleCnt="4" custScaleX="144561" custScaleY="128642" custRadScaleRad="142261" custRadScaleInc="69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B83D27C-CBC7-4732-9A6E-9F2E62ECDCC2}" type="pres">
      <dgm:prSet presAssocID="{C8DE888D-E7E9-43C9-8549-ACD657B42D01}" presName="Name9" presStyleLbl="parChTrans1D2" presStyleIdx="2" presStyleCnt="4"/>
      <dgm:spPr/>
      <dgm:t>
        <a:bodyPr/>
        <a:lstStyle/>
        <a:p>
          <a:endParaRPr lang="zh-TW" altLang="en-US"/>
        </a:p>
      </dgm:t>
    </dgm:pt>
    <dgm:pt modelId="{6276542C-85F2-461D-8966-8F488E19298F}" type="pres">
      <dgm:prSet presAssocID="{C8DE888D-E7E9-43C9-8549-ACD657B42D01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61D338F1-8542-4C5C-8AB4-970B7232605F}" type="pres">
      <dgm:prSet presAssocID="{33C33DD9-3336-49C2-AC5C-7C046988EA55}" presName="node" presStyleLbl="node1" presStyleIdx="2" presStyleCnt="4" custScaleX="194660" custScaleY="112562" custRadScaleRad="92664" custRadScaleInc="-20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89668F-88CD-4776-A926-4A91978B2792}" type="pres">
      <dgm:prSet presAssocID="{A1380D0E-40F6-4379-83C9-442619C93CC7}" presName="Name9" presStyleLbl="parChTrans1D2" presStyleIdx="3" presStyleCnt="4"/>
      <dgm:spPr/>
      <dgm:t>
        <a:bodyPr/>
        <a:lstStyle/>
        <a:p>
          <a:endParaRPr lang="zh-TW" altLang="en-US"/>
        </a:p>
      </dgm:t>
    </dgm:pt>
    <dgm:pt modelId="{1EF5A9DB-DB1C-453D-8FAB-794DDA70F76F}" type="pres">
      <dgm:prSet presAssocID="{A1380D0E-40F6-4379-83C9-442619C93CC7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A6D6807D-55B9-49BD-A0CB-67DB338B8021}" type="pres">
      <dgm:prSet presAssocID="{501B130A-FFAF-4227-A5FC-AEE6D98EBDEF}" presName="node" presStyleLbl="node1" presStyleIdx="3" presStyleCnt="4" custScaleX="144722" custScaleY="128642" custRadScaleRad="142969" custRadScaleInc="-323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C4F492A-0A41-41D0-BAAB-C0539B150E33}" type="presOf" srcId="{C8DE888D-E7E9-43C9-8549-ACD657B42D01}" destId="{6276542C-85F2-461D-8966-8F488E19298F}" srcOrd="1" destOrd="0" presId="urn:microsoft.com/office/officeart/2005/8/layout/radial1"/>
    <dgm:cxn modelId="{437D6D29-AD33-4F33-A9CE-876FD99900A0}" srcId="{3A5E0079-4340-4910-8893-256BBDE820AB}" destId="{E9814C02-D640-4135-AAA9-47633B703B33}" srcOrd="1" destOrd="0" parTransId="{4C8893A6-4506-409D-9A3D-981C77F613A9}" sibTransId="{4512769C-F00C-441A-8025-254EB3AFCD63}"/>
    <dgm:cxn modelId="{2A1BFA01-2943-4557-BF9F-BFA992EA9AFC}" type="presOf" srcId="{3DBD7D23-0668-4921-B074-F47C14AC1B5F}" destId="{F5E60941-1AEC-489A-B862-4DFDFA62713F}" srcOrd="1" destOrd="0" presId="urn:microsoft.com/office/officeart/2005/8/layout/radial1"/>
    <dgm:cxn modelId="{171A592F-689A-4F72-9C19-3908E7BCA0A7}" srcId="{3A5E0079-4340-4910-8893-256BBDE820AB}" destId="{501B130A-FFAF-4227-A5FC-AEE6D98EBDEF}" srcOrd="3" destOrd="0" parTransId="{A1380D0E-40F6-4379-83C9-442619C93CC7}" sibTransId="{DE55EFF0-6498-4D3A-804D-1238A5FF52D3}"/>
    <dgm:cxn modelId="{795FC9B3-87DB-4229-940A-A285E0DE6AB4}" srcId="{3A5E0079-4340-4910-8893-256BBDE820AB}" destId="{3275568B-C68C-4821-8A40-AB34BB715986}" srcOrd="0" destOrd="0" parTransId="{3DBD7D23-0668-4921-B074-F47C14AC1B5F}" sibTransId="{5B45A9FB-CE4A-4E47-B61F-3870E7A28598}"/>
    <dgm:cxn modelId="{495238CB-5A8C-4F5C-8089-F134917FF1C3}" type="presOf" srcId="{A1380D0E-40F6-4379-83C9-442619C93CC7}" destId="{C789668F-88CD-4776-A926-4A91978B2792}" srcOrd="0" destOrd="0" presId="urn:microsoft.com/office/officeart/2005/8/layout/radial1"/>
    <dgm:cxn modelId="{AB463FEC-1BF4-431E-BA48-0CD846329714}" type="presOf" srcId="{3DBD7D23-0668-4921-B074-F47C14AC1B5F}" destId="{5F92EA36-2F96-4781-9600-9EB22BDA14AE}" srcOrd="0" destOrd="0" presId="urn:microsoft.com/office/officeart/2005/8/layout/radial1"/>
    <dgm:cxn modelId="{61CB199A-94CA-4677-8DE2-26960CD1C5B4}" type="presOf" srcId="{3275568B-C68C-4821-8A40-AB34BB715986}" destId="{77BFF4EB-289E-417B-842B-A9F77BC9B57B}" srcOrd="0" destOrd="0" presId="urn:microsoft.com/office/officeart/2005/8/layout/radial1"/>
    <dgm:cxn modelId="{3666A440-A107-4BE1-8235-D07125B59229}" type="presOf" srcId="{C8DE888D-E7E9-43C9-8549-ACD657B42D01}" destId="{4B83D27C-CBC7-4732-9A6E-9F2E62ECDCC2}" srcOrd="0" destOrd="0" presId="urn:microsoft.com/office/officeart/2005/8/layout/radial1"/>
    <dgm:cxn modelId="{AC3107B1-F0C7-4B28-AA92-E7A0A7D7B4EE}" type="presOf" srcId="{4C8893A6-4506-409D-9A3D-981C77F613A9}" destId="{37E737F6-E9D0-47BE-861F-7B1BFEEA92DE}" srcOrd="1" destOrd="0" presId="urn:microsoft.com/office/officeart/2005/8/layout/radial1"/>
    <dgm:cxn modelId="{F93705A3-96E0-4C23-ACFC-18D6394454D8}" type="presOf" srcId="{501B130A-FFAF-4227-A5FC-AEE6D98EBDEF}" destId="{A6D6807D-55B9-49BD-A0CB-67DB338B8021}" srcOrd="0" destOrd="0" presId="urn:microsoft.com/office/officeart/2005/8/layout/radial1"/>
    <dgm:cxn modelId="{7DFADA97-FF87-4C84-87A3-E3D47B44AB1C}" type="presOf" srcId="{33C33DD9-3336-49C2-AC5C-7C046988EA55}" destId="{61D338F1-8542-4C5C-8AB4-970B7232605F}" srcOrd="0" destOrd="0" presId="urn:microsoft.com/office/officeart/2005/8/layout/radial1"/>
    <dgm:cxn modelId="{C8D81C4E-44E1-452F-B1E8-A53882E89632}" type="presOf" srcId="{5F583E80-19F1-4F20-BD2D-B602A24E5069}" destId="{64F616FD-43B8-4AFF-AC54-9A3282BFFA17}" srcOrd="0" destOrd="0" presId="urn:microsoft.com/office/officeart/2005/8/layout/radial1"/>
    <dgm:cxn modelId="{3F8886CA-5373-46C7-8B7C-049617122705}" type="presOf" srcId="{4C8893A6-4506-409D-9A3D-981C77F613A9}" destId="{AC821F10-2002-4B05-BEF2-92DE48E4321B}" srcOrd="0" destOrd="0" presId="urn:microsoft.com/office/officeart/2005/8/layout/radial1"/>
    <dgm:cxn modelId="{22C42082-ADBF-4E43-B048-91F9FE15C5B8}" srcId="{5F583E80-19F1-4F20-BD2D-B602A24E5069}" destId="{3A5E0079-4340-4910-8893-256BBDE820AB}" srcOrd="0" destOrd="0" parTransId="{DF214DE2-F2A9-4E17-87B8-8298265F8F8C}" sibTransId="{DA4F3475-000C-4E57-BFA5-7071FC29D5FA}"/>
    <dgm:cxn modelId="{96C1E2AD-CF87-4838-BC71-D41D7749147D}" type="presOf" srcId="{A1380D0E-40F6-4379-83C9-442619C93CC7}" destId="{1EF5A9DB-DB1C-453D-8FAB-794DDA70F76F}" srcOrd="1" destOrd="0" presId="urn:microsoft.com/office/officeart/2005/8/layout/radial1"/>
    <dgm:cxn modelId="{61F1AAE8-AFE7-430E-8419-46DC9BE51607}" type="presOf" srcId="{E9814C02-D640-4135-AAA9-47633B703B33}" destId="{7F6A7032-6259-4BB2-89B4-251657457882}" srcOrd="0" destOrd="0" presId="urn:microsoft.com/office/officeart/2005/8/layout/radial1"/>
    <dgm:cxn modelId="{9AE991C9-8A75-442A-9739-8589A77E70E6}" type="presOf" srcId="{3A5E0079-4340-4910-8893-256BBDE820AB}" destId="{0DBD0D2E-263D-4FF2-84C7-9EB8DF354870}" srcOrd="0" destOrd="0" presId="urn:microsoft.com/office/officeart/2005/8/layout/radial1"/>
    <dgm:cxn modelId="{F7A181FF-CB37-4A7C-A385-048B450D9659}" srcId="{3A5E0079-4340-4910-8893-256BBDE820AB}" destId="{33C33DD9-3336-49C2-AC5C-7C046988EA55}" srcOrd="2" destOrd="0" parTransId="{C8DE888D-E7E9-43C9-8549-ACD657B42D01}" sibTransId="{6968924D-F118-4AE6-B378-09B8E987B858}"/>
    <dgm:cxn modelId="{5EC5AFBF-269F-48FE-A9ED-2BEFAB159B29}" type="presParOf" srcId="{64F616FD-43B8-4AFF-AC54-9A3282BFFA17}" destId="{0DBD0D2E-263D-4FF2-84C7-9EB8DF354870}" srcOrd="0" destOrd="0" presId="urn:microsoft.com/office/officeart/2005/8/layout/radial1"/>
    <dgm:cxn modelId="{8EA48A1B-79C0-4ACE-96AE-F0DAF973C030}" type="presParOf" srcId="{64F616FD-43B8-4AFF-AC54-9A3282BFFA17}" destId="{5F92EA36-2F96-4781-9600-9EB22BDA14AE}" srcOrd="1" destOrd="0" presId="urn:microsoft.com/office/officeart/2005/8/layout/radial1"/>
    <dgm:cxn modelId="{D88CA510-6178-4BE9-8BCD-BD44EE61E51A}" type="presParOf" srcId="{5F92EA36-2F96-4781-9600-9EB22BDA14AE}" destId="{F5E60941-1AEC-489A-B862-4DFDFA62713F}" srcOrd="0" destOrd="0" presId="urn:microsoft.com/office/officeart/2005/8/layout/radial1"/>
    <dgm:cxn modelId="{619B3F5C-1B84-4F36-88E5-6EBD60BF2E90}" type="presParOf" srcId="{64F616FD-43B8-4AFF-AC54-9A3282BFFA17}" destId="{77BFF4EB-289E-417B-842B-A9F77BC9B57B}" srcOrd="2" destOrd="0" presId="urn:microsoft.com/office/officeart/2005/8/layout/radial1"/>
    <dgm:cxn modelId="{3529792E-7821-40EF-9730-C3CF852BBA1B}" type="presParOf" srcId="{64F616FD-43B8-4AFF-AC54-9A3282BFFA17}" destId="{AC821F10-2002-4B05-BEF2-92DE48E4321B}" srcOrd="3" destOrd="0" presId="urn:microsoft.com/office/officeart/2005/8/layout/radial1"/>
    <dgm:cxn modelId="{E0F924B2-1A79-4545-9786-EED7D3AA8D75}" type="presParOf" srcId="{AC821F10-2002-4B05-BEF2-92DE48E4321B}" destId="{37E737F6-E9D0-47BE-861F-7B1BFEEA92DE}" srcOrd="0" destOrd="0" presId="urn:microsoft.com/office/officeart/2005/8/layout/radial1"/>
    <dgm:cxn modelId="{EDBA4DCA-A61D-4903-9506-18CB90E2D466}" type="presParOf" srcId="{64F616FD-43B8-4AFF-AC54-9A3282BFFA17}" destId="{7F6A7032-6259-4BB2-89B4-251657457882}" srcOrd="4" destOrd="0" presId="urn:microsoft.com/office/officeart/2005/8/layout/radial1"/>
    <dgm:cxn modelId="{9F679730-EFB7-47CF-9AF9-D84714D106AD}" type="presParOf" srcId="{64F616FD-43B8-4AFF-AC54-9A3282BFFA17}" destId="{4B83D27C-CBC7-4732-9A6E-9F2E62ECDCC2}" srcOrd="5" destOrd="0" presId="urn:microsoft.com/office/officeart/2005/8/layout/radial1"/>
    <dgm:cxn modelId="{8EAB14B5-2F69-40A4-9CB1-6F5904FE0173}" type="presParOf" srcId="{4B83D27C-CBC7-4732-9A6E-9F2E62ECDCC2}" destId="{6276542C-85F2-461D-8966-8F488E19298F}" srcOrd="0" destOrd="0" presId="urn:microsoft.com/office/officeart/2005/8/layout/radial1"/>
    <dgm:cxn modelId="{216FE7DA-7A97-4278-AF99-4FC526614EF9}" type="presParOf" srcId="{64F616FD-43B8-4AFF-AC54-9A3282BFFA17}" destId="{61D338F1-8542-4C5C-8AB4-970B7232605F}" srcOrd="6" destOrd="0" presId="urn:microsoft.com/office/officeart/2005/8/layout/radial1"/>
    <dgm:cxn modelId="{22FF322A-A1B1-41B7-A836-95346B2C74DF}" type="presParOf" srcId="{64F616FD-43B8-4AFF-AC54-9A3282BFFA17}" destId="{C789668F-88CD-4776-A926-4A91978B2792}" srcOrd="7" destOrd="0" presId="urn:microsoft.com/office/officeart/2005/8/layout/radial1"/>
    <dgm:cxn modelId="{99A84A8C-2004-40D1-8F22-951FEFDE6C47}" type="presParOf" srcId="{C789668F-88CD-4776-A926-4A91978B2792}" destId="{1EF5A9DB-DB1C-453D-8FAB-794DDA70F76F}" srcOrd="0" destOrd="0" presId="urn:microsoft.com/office/officeart/2005/8/layout/radial1"/>
    <dgm:cxn modelId="{87BC567F-1D2E-45D5-BDC4-D1E2550CC745}" type="presParOf" srcId="{64F616FD-43B8-4AFF-AC54-9A3282BFFA17}" destId="{A6D6807D-55B9-49BD-A0CB-67DB338B8021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4B8E88-0CDB-4EFA-B10C-6AD67893FB66}">
      <dsp:nvSpPr>
        <dsp:cNvPr id="0" name=""/>
        <dsp:cNvSpPr/>
      </dsp:nvSpPr>
      <dsp:spPr>
        <a:xfrm>
          <a:off x="2611366" y="0"/>
          <a:ext cx="1321996" cy="875453"/>
        </a:xfrm>
        <a:prstGeom prst="trapezoid">
          <a:avLst>
            <a:gd name="adj" fmla="val 74758"/>
          </a:avLst>
        </a:prstGeom>
        <a:solidFill>
          <a:srgbClr val="BF334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b" anchorCtr="0">
          <a:noAutofit/>
        </a:bodyPr>
        <a:lstStyle/>
        <a:p>
          <a:pPr lvl="0" algn="ctr" defTabSz="4445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000" kern="1200" baseline="0" dirty="0">
              <a:solidFill>
                <a:srgbClr val="BF334D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化學藥劑生物農藥</a:t>
          </a:r>
        </a:p>
      </dsp:txBody>
      <dsp:txXfrm>
        <a:off x="2611366" y="0"/>
        <a:ext cx="1321996" cy="875453"/>
      </dsp:txXfrm>
    </dsp:sp>
    <dsp:sp modelId="{4211D042-1E71-4853-A37B-B7710DE6B73C}">
      <dsp:nvSpPr>
        <dsp:cNvPr id="0" name=""/>
        <dsp:cNvSpPr/>
      </dsp:nvSpPr>
      <dsp:spPr>
        <a:xfrm>
          <a:off x="1966678" y="875453"/>
          <a:ext cx="2611373" cy="875453"/>
        </a:xfrm>
        <a:prstGeom prst="trapezoid">
          <a:avLst>
            <a:gd name="adj" fmla="val 74758"/>
          </a:avLst>
        </a:prstGeom>
        <a:solidFill>
          <a:srgbClr val="D6618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生物防治       </a:t>
          </a:r>
          <a:r>
            <a:rPr lang="en-US" altLang="zh-TW" sz="18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8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釋放大量天敵</a:t>
          </a:r>
          <a:r>
            <a:rPr lang="en-US" altLang="zh-TW" sz="18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800" kern="1200" baseline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423668" y="875453"/>
        <a:ext cx="1697392" cy="875453"/>
      </dsp:txXfrm>
    </dsp:sp>
    <dsp:sp modelId="{173A226B-507E-4649-9651-5EAEDCC620D3}">
      <dsp:nvSpPr>
        <dsp:cNvPr id="0" name=""/>
        <dsp:cNvSpPr/>
      </dsp:nvSpPr>
      <dsp:spPr>
        <a:xfrm>
          <a:off x="1305686" y="1750906"/>
          <a:ext cx="3933356" cy="875453"/>
        </a:xfrm>
        <a:prstGeom prst="trapezoid">
          <a:avLst>
            <a:gd name="adj" fmla="val 74758"/>
          </a:avLst>
        </a:prstGeom>
        <a:solidFill>
          <a:srgbClr val="F3D3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目視</a:t>
          </a:r>
          <a:r>
            <a:rPr lang="en-US" altLang="zh-TW" sz="2000" kern="12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kern="12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黏紙</a:t>
          </a:r>
          <a:r>
            <a:rPr lang="en-US" altLang="zh-TW" sz="2000" kern="12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kern="12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掃網</a:t>
          </a:r>
          <a:r>
            <a:rPr lang="en-US" altLang="zh-TW" sz="2000" kern="12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kern="1200" baseline="0" dirty="0">
              <a:solidFill>
                <a:srgbClr val="F3D3A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性費洛蒙</a:t>
          </a:r>
        </a:p>
      </dsp:txBody>
      <dsp:txXfrm>
        <a:off x="1994024" y="1750906"/>
        <a:ext cx="2556681" cy="875453"/>
      </dsp:txXfrm>
    </dsp:sp>
    <dsp:sp modelId="{83C86A7C-A266-4C8A-86D5-BB35BB86B785}">
      <dsp:nvSpPr>
        <dsp:cNvPr id="0" name=""/>
        <dsp:cNvSpPr/>
      </dsp:nvSpPr>
      <dsp:spPr>
        <a:xfrm>
          <a:off x="644682" y="2626360"/>
          <a:ext cx="5255365" cy="875453"/>
        </a:xfrm>
        <a:prstGeom prst="trapezoid">
          <a:avLst>
            <a:gd name="adj" fmla="val 74758"/>
          </a:avLst>
        </a:prstGeom>
        <a:solidFill>
          <a:srgbClr val="F1921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耕作防治</a:t>
          </a:r>
          <a:r>
            <a:rPr lang="en-US" altLang="zh-TW" sz="20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物理防治</a:t>
          </a:r>
          <a:r>
            <a:rPr lang="en-US" altLang="zh-TW" sz="20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生物防治</a:t>
          </a:r>
          <a:r>
            <a:rPr lang="en-US" altLang="zh-TW" sz="16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* (*</a:t>
          </a:r>
          <a:r>
            <a:rPr lang="zh-TW" altLang="en-US" sz="12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釋放少量天敵並保護棲地</a:t>
          </a:r>
          <a:r>
            <a:rPr lang="en-US" altLang="zh-TW" sz="16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600" kern="1200" baseline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564371" y="2626360"/>
        <a:ext cx="3415987" cy="875453"/>
      </dsp:txXfrm>
    </dsp:sp>
    <dsp:sp modelId="{A4BA1108-C67B-49EA-8A53-B8DCDF2F18AC}">
      <dsp:nvSpPr>
        <dsp:cNvPr id="0" name=""/>
        <dsp:cNvSpPr/>
      </dsp:nvSpPr>
      <dsp:spPr>
        <a:xfrm>
          <a:off x="0" y="3501813"/>
          <a:ext cx="6544730" cy="875453"/>
        </a:xfrm>
        <a:prstGeom prst="trapezoid">
          <a:avLst>
            <a:gd name="adj" fmla="val 74758"/>
          </a:avLst>
        </a:prstGeom>
        <a:solidFill>
          <a:srgbClr val="9071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baseline="0" dirty="0">
              <a:latin typeface="微軟正黑體" panose="020B0604030504040204" pitchFamily="34" charset="-120"/>
              <a:ea typeface="微軟正黑體" panose="020B0604030504040204" pitchFamily="34" charset="-120"/>
            </a:rPr>
            <a:t>抗性品種</a:t>
          </a:r>
        </a:p>
      </dsp:txBody>
      <dsp:txXfrm>
        <a:off x="1145327" y="3501813"/>
        <a:ext cx="4254074" cy="8754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BD0D2E-263D-4FF2-84C7-9EB8DF354870}">
      <dsp:nvSpPr>
        <dsp:cNvPr id="0" name=""/>
        <dsp:cNvSpPr/>
      </dsp:nvSpPr>
      <dsp:spPr>
        <a:xfrm>
          <a:off x="1840183" y="1516349"/>
          <a:ext cx="1595760" cy="1032295"/>
        </a:xfrm>
        <a:prstGeom prst="ellipse">
          <a:avLst/>
        </a:prstGeom>
        <a:solidFill>
          <a:schemeClr val="bg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秋行軍蟲</a:t>
          </a:r>
          <a:r>
            <a:rPr lang="en-US" altLang="zh-TW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IPM</a:t>
          </a: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整合管理</a:t>
          </a:r>
        </a:p>
      </dsp:txBody>
      <dsp:txXfrm>
        <a:off x="2073877" y="1667525"/>
        <a:ext cx="1128372" cy="729943"/>
      </dsp:txXfrm>
    </dsp:sp>
    <dsp:sp modelId="{5F92EA36-2F96-4781-9600-9EB22BDA14AE}">
      <dsp:nvSpPr>
        <dsp:cNvPr id="0" name=""/>
        <dsp:cNvSpPr/>
      </dsp:nvSpPr>
      <dsp:spPr>
        <a:xfrm rot="16227486">
          <a:off x="2546440" y="1400739"/>
          <a:ext cx="193044" cy="38195"/>
        </a:xfrm>
        <a:custGeom>
          <a:avLst/>
          <a:gdLst/>
          <a:ahLst/>
          <a:cxnLst/>
          <a:rect l="0" t="0" r="0" b="0"/>
          <a:pathLst>
            <a:path>
              <a:moveTo>
                <a:pt x="0" y="19097"/>
              </a:moveTo>
              <a:lnTo>
                <a:pt x="193044" y="19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38136" y="1415010"/>
        <a:ext cx="9652" cy="9652"/>
      </dsp:txXfrm>
    </dsp:sp>
    <dsp:sp modelId="{77BFF4EB-289E-417B-842B-A9F77BC9B57B}">
      <dsp:nvSpPr>
        <dsp:cNvPr id="0" name=""/>
        <dsp:cNvSpPr/>
      </dsp:nvSpPr>
      <dsp:spPr>
        <a:xfrm>
          <a:off x="1559275" y="63323"/>
          <a:ext cx="2178992" cy="1260000"/>
        </a:xfrm>
        <a:prstGeom prst="ellipse">
          <a:avLst/>
        </a:prstGeom>
        <a:solidFill>
          <a:srgbClr val="BF334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kern="1200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生物農藥</a:t>
          </a:r>
          <a:endParaRPr lang="en-US" altLang="zh-TW" sz="1600" b="1" kern="1200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化學藥劑</a:t>
          </a:r>
        </a:p>
      </dsp:txBody>
      <dsp:txXfrm>
        <a:off x="1878381" y="247846"/>
        <a:ext cx="1540780" cy="890954"/>
      </dsp:txXfrm>
    </dsp:sp>
    <dsp:sp modelId="{AC821F10-2002-4B05-BEF2-92DE48E4321B}">
      <dsp:nvSpPr>
        <dsp:cNvPr id="0" name=""/>
        <dsp:cNvSpPr/>
      </dsp:nvSpPr>
      <dsp:spPr>
        <a:xfrm rot="211441">
          <a:off x="3432138" y="2069292"/>
          <a:ext cx="227041" cy="38195"/>
        </a:xfrm>
        <a:custGeom>
          <a:avLst/>
          <a:gdLst/>
          <a:ahLst/>
          <a:cxnLst/>
          <a:rect l="0" t="0" r="0" b="0"/>
          <a:pathLst>
            <a:path>
              <a:moveTo>
                <a:pt x="0" y="19097"/>
              </a:moveTo>
              <a:lnTo>
                <a:pt x="227041" y="19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539982" y="2082713"/>
        <a:ext cx="11352" cy="11352"/>
      </dsp:txXfrm>
    </dsp:sp>
    <dsp:sp modelId="{7F6A7032-6259-4BB2-89B4-251657457882}">
      <dsp:nvSpPr>
        <dsp:cNvPr id="0" name=""/>
        <dsp:cNvSpPr/>
      </dsp:nvSpPr>
      <dsp:spPr>
        <a:xfrm>
          <a:off x="3657034" y="1425076"/>
          <a:ext cx="1618192" cy="1439997"/>
        </a:xfrm>
        <a:prstGeom prst="ellipse">
          <a:avLst/>
        </a:prstGeom>
        <a:solidFill>
          <a:srgbClr val="F1921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預防措施</a:t>
          </a:r>
          <a:endParaRPr lang="en-US" altLang="zh-TW" sz="20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耕作防治</a:t>
          </a:r>
          <a:endParaRPr lang="en-US" altLang="zh-TW" sz="16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物理防治</a:t>
          </a:r>
          <a:endParaRPr lang="en-US" altLang="zh-TW" sz="16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生物防治</a:t>
          </a:r>
        </a:p>
      </dsp:txBody>
      <dsp:txXfrm>
        <a:off x="3894013" y="1635959"/>
        <a:ext cx="1144234" cy="1018231"/>
      </dsp:txXfrm>
    </dsp:sp>
    <dsp:sp modelId="{4B83D27C-CBC7-4732-9A6E-9F2E62ECDCC2}">
      <dsp:nvSpPr>
        <dsp:cNvPr id="0" name=""/>
        <dsp:cNvSpPr/>
      </dsp:nvSpPr>
      <dsp:spPr>
        <a:xfrm rot="5345487">
          <a:off x="2545942" y="2631430"/>
          <a:ext cx="203846" cy="38195"/>
        </a:xfrm>
        <a:custGeom>
          <a:avLst/>
          <a:gdLst/>
          <a:ahLst/>
          <a:cxnLst/>
          <a:rect l="0" t="0" r="0" b="0"/>
          <a:pathLst>
            <a:path>
              <a:moveTo>
                <a:pt x="0" y="19097"/>
              </a:moveTo>
              <a:lnTo>
                <a:pt x="203846" y="19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2768" y="2645431"/>
        <a:ext cx="10192" cy="10192"/>
      </dsp:txXfrm>
    </dsp:sp>
    <dsp:sp modelId="{61D338F1-8542-4C5C-8AB4-970B7232605F}">
      <dsp:nvSpPr>
        <dsp:cNvPr id="0" name=""/>
        <dsp:cNvSpPr/>
      </dsp:nvSpPr>
      <dsp:spPr>
        <a:xfrm>
          <a:off x="1569975" y="2752411"/>
          <a:ext cx="2178992" cy="1260000"/>
        </a:xfrm>
        <a:prstGeom prst="ellipse">
          <a:avLst/>
        </a:prstGeom>
        <a:solidFill>
          <a:srgbClr val="F3D3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發生監測</a:t>
          </a:r>
          <a:endParaRPr lang="en-US" altLang="zh-TW" sz="20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性費洛蒙誘捕</a:t>
          </a:r>
          <a:endParaRPr lang="en-US" altLang="zh-TW" sz="16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田間巡查</a:t>
          </a:r>
        </a:p>
      </dsp:txBody>
      <dsp:txXfrm>
        <a:off x="1889081" y="2936934"/>
        <a:ext cx="1540780" cy="890954"/>
      </dsp:txXfrm>
    </dsp:sp>
    <dsp:sp modelId="{C789668F-88CD-4776-A926-4A91978B2792}">
      <dsp:nvSpPr>
        <dsp:cNvPr id="0" name=""/>
        <dsp:cNvSpPr/>
      </dsp:nvSpPr>
      <dsp:spPr>
        <a:xfrm rot="10700420">
          <a:off x="1619518" y="2039702"/>
          <a:ext cx="221511" cy="38195"/>
        </a:xfrm>
        <a:custGeom>
          <a:avLst/>
          <a:gdLst/>
          <a:ahLst/>
          <a:cxnLst/>
          <a:rect l="0" t="0" r="0" b="0"/>
          <a:pathLst>
            <a:path>
              <a:moveTo>
                <a:pt x="0" y="19097"/>
              </a:moveTo>
              <a:lnTo>
                <a:pt x="221511" y="19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1724736" y="2053262"/>
        <a:ext cx="11075" cy="11075"/>
      </dsp:txXfrm>
    </dsp:sp>
    <dsp:sp modelId="{A6D6807D-55B9-49BD-A0CB-67DB338B8021}">
      <dsp:nvSpPr>
        <dsp:cNvPr id="0" name=""/>
        <dsp:cNvSpPr/>
      </dsp:nvSpPr>
      <dsp:spPr>
        <a:xfrm>
          <a:off x="0" y="1365465"/>
          <a:ext cx="1619994" cy="1439997"/>
        </a:xfrm>
        <a:prstGeom prst="ellipse">
          <a:avLst/>
        </a:prstGeom>
        <a:solidFill>
          <a:srgbClr val="D6618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釋放天敵</a:t>
          </a:r>
        </a:p>
      </dsp:txBody>
      <dsp:txXfrm>
        <a:off x="237243" y="1576348"/>
        <a:ext cx="1145508" cy="10182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6136" cy="496332"/>
          </a:xfrm>
          <a:prstGeom prst="rect">
            <a:avLst/>
          </a:prstGeom>
        </p:spPr>
        <p:txBody>
          <a:bodyPr vert="horz" lIns="90907" tIns="45455" rIns="90907" bIns="4545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961" y="3"/>
            <a:ext cx="2946136" cy="496332"/>
          </a:xfrm>
          <a:prstGeom prst="rect">
            <a:avLst/>
          </a:prstGeom>
        </p:spPr>
        <p:txBody>
          <a:bodyPr vert="horz" lIns="90907" tIns="45455" rIns="90907" bIns="45455" rtlCol="0"/>
          <a:lstStyle>
            <a:lvl1pPr algn="r">
              <a:defRPr sz="1200"/>
            </a:lvl1pPr>
          </a:lstStyle>
          <a:p>
            <a:fld id="{1BD28BBC-EE1F-473C-84B6-E01B82D0D637}" type="datetimeFigureOut">
              <a:rPr lang="zh-TW" altLang="en-US" smtClean="0"/>
              <a:pPr/>
              <a:t>2019/8/13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07" tIns="45455" rIns="90907" bIns="45455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2078" y="4715948"/>
            <a:ext cx="6615112" cy="4466988"/>
          </a:xfrm>
          <a:prstGeom prst="rect">
            <a:avLst/>
          </a:prstGeom>
        </p:spPr>
        <p:txBody>
          <a:bodyPr vert="horz" lIns="90907" tIns="45455" rIns="90907" bIns="45455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2" y="9430318"/>
            <a:ext cx="2946136" cy="496331"/>
          </a:xfrm>
          <a:prstGeom prst="rect">
            <a:avLst/>
          </a:prstGeom>
        </p:spPr>
        <p:txBody>
          <a:bodyPr vert="horz" lIns="90907" tIns="45455" rIns="90907" bIns="4545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961" y="9430318"/>
            <a:ext cx="2946136" cy="496331"/>
          </a:xfrm>
          <a:prstGeom prst="rect">
            <a:avLst/>
          </a:prstGeom>
        </p:spPr>
        <p:txBody>
          <a:bodyPr vert="horz" lIns="90907" tIns="45455" rIns="90907" bIns="45455" rtlCol="0" anchor="b"/>
          <a:lstStyle>
            <a:lvl1pPr algn="r">
              <a:defRPr sz="1200"/>
            </a:lvl1pPr>
          </a:lstStyle>
          <a:p>
            <a:fld id="{B2D37B5D-0D2A-4B7E-8F5A-949F1E10BC5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3073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lnSpc>
        <a:spcPts val="2000"/>
      </a:lnSpc>
      <a:spcBef>
        <a:spcPts val="600"/>
      </a:spcBef>
      <a:defRPr sz="16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lnSpc>
        <a:spcPts val="2000"/>
      </a:lnSpc>
      <a:spcBef>
        <a:spcPts val="600"/>
      </a:spcBef>
      <a:defRPr sz="16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lnSpc>
        <a:spcPts val="2000"/>
      </a:lnSpc>
      <a:spcBef>
        <a:spcPts val="600"/>
      </a:spcBef>
      <a:defRPr sz="16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lnSpc>
        <a:spcPts val="2000"/>
      </a:lnSpc>
      <a:spcBef>
        <a:spcPts val="600"/>
      </a:spcBef>
      <a:defRPr sz="16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lnSpc>
        <a:spcPts val="2000"/>
      </a:lnSpc>
      <a:spcBef>
        <a:spcPts val="600"/>
      </a:spcBef>
      <a:defRPr sz="16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7961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TW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IPM</a:t>
            </a:r>
            <a:r>
              <a:rPr lang="zh-TW" altLang="zh-TW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是利用多元防治方法控制害蟲族群，使其維持於可接受的經濟危害水準之下，並配合正確與合理的農藥使用，達到生產高品質農產品，且兼顧農產品安全與環境保護之作物管理方法。藉由問題診斷、處方使用到監測預防，一系列完整對策，作物生育過程中提供有效、良好的保護，並且讓農民確切了解自身耕作環境、作物生育狀態，結合正確用藥觀念，病蟲害問題，不是只有噴灑</a:t>
            </a:r>
            <a:r>
              <a:rPr lang="zh-TW" altLang="en-US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化學</a:t>
            </a:r>
            <a:r>
              <a:rPr lang="zh-TW" altLang="zh-TW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農藥解決。</a:t>
            </a:r>
            <a:r>
              <a:rPr lang="zh-TW" altLang="en-US" dirty="0"/>
              <a:t>透過</a:t>
            </a:r>
            <a:r>
              <a:rPr lang="en-US" altLang="zh-TW" dirty="0"/>
              <a:t>IPM</a:t>
            </a:r>
            <a:r>
              <a:rPr lang="zh-TW" altLang="en-US" dirty="0"/>
              <a:t>，讓更多農民在病蟲害發生時，從更多面向來探討成因，並給予最適合的解決方針。</a:t>
            </a:r>
            <a:endParaRPr lang="en-US" altLang="zh-TW" dirty="0"/>
          </a:p>
          <a:p>
            <a:pPr marL="285750" marR="0" lvl="0" indent="-285750" algn="l" defTabSz="914400" rtl="0" eaLnBrk="1" fontAlgn="auto" latinLnBrk="0" hangingPunct="1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zh-TW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主要把握三原則：第一，學習容忍不影響市場價</a:t>
            </a:r>
            <a:r>
              <a:rPr lang="zh-TW" altLang="en-US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格</a:t>
            </a:r>
            <a:r>
              <a:rPr lang="zh-TW" altLang="zh-TW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的損失；第二，多多使用耕作、物理、生物防治；最後，</a:t>
            </a:r>
            <a:r>
              <a:rPr lang="zh-TW" altLang="en-US" sz="1600" b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依據防治基準啟動藥劑防治，</a:t>
            </a:r>
            <a:r>
              <a:rPr lang="zh-TW" altLang="zh-TW" sz="1600" b="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迫不得已必須使用</a:t>
            </a:r>
            <a:r>
              <a:rPr lang="zh-TW" altLang="en-US" sz="1600" b="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化學</a:t>
            </a:r>
            <a:r>
              <a:rPr lang="zh-TW" altLang="zh-TW" sz="1600" b="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農藥時，選擇對害蟲影響大，對人類及環境影響小的藥劑種類。</a:t>
            </a:r>
            <a:endParaRPr lang="en-US" altLang="zh-TW" sz="1600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同時提醒大家，</a:t>
            </a:r>
            <a:r>
              <a:rPr lang="en-US" altLang="zh-TW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IPM</a:t>
            </a:r>
            <a:r>
              <a:rPr lang="zh-TW" altLang="zh-TW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並非一套固定系統，而是需要因應不同狀況給予最適化方法。當栽培條件不同，</a:t>
            </a:r>
            <a:r>
              <a:rPr lang="en-US" altLang="zh-TW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IPM</a:t>
            </a:r>
            <a:r>
              <a:rPr lang="zh-TW" altLang="zh-TW" sz="1600" kern="12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就要跟著調整，並非一成不變。</a:t>
            </a:r>
            <a:r>
              <a:rPr lang="en-US" altLang="zh-TW" dirty="0"/>
              <a:t>	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7609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dirty="0"/>
              <a:t>秋行軍蟲在美洲發生已數百年，依據</a:t>
            </a:r>
            <a:r>
              <a:rPr lang="en-US" altLang="zh-TW" dirty="0"/>
              <a:t>FAO</a:t>
            </a:r>
            <a:r>
              <a:rPr lang="zh-TW" altLang="en-US" dirty="0"/>
              <a:t>的研究顯示，因秋行軍蟲具嚴重抗藥性，害蟲整合性管理策略</a:t>
            </a:r>
            <a:r>
              <a:rPr lang="en-US" altLang="zh-TW" dirty="0"/>
              <a:t>(IPM)</a:t>
            </a:r>
            <a:r>
              <a:rPr lang="zh-TW" altLang="en-US" dirty="0"/>
              <a:t>為最佳解決方案。</a:t>
            </a:r>
            <a:r>
              <a:rPr lang="zh-TW" altLang="en-US" dirty="0">
                <a:solidFill>
                  <a:schemeClr val="tx1"/>
                </a:solidFill>
              </a:rPr>
              <a:t>防治秋行軍蟲可使用的方式包括：前期作收成後，</a:t>
            </a:r>
            <a:r>
              <a:rPr lang="zh-TW" altLang="en-US" u="none" dirty="0">
                <a:solidFill>
                  <a:schemeClr val="tx1"/>
                </a:solidFill>
              </a:rPr>
              <a:t>徹底清園</a:t>
            </a:r>
            <a:r>
              <a:rPr lang="zh-TW" altLang="en-US" u="none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清除田區殘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株；水旱輪作；田區翻耕後淹水或曝曬，破壞土壤中殘存蟲蛹，降低下一期作蟲源；從苗期開始，即應定期目視巡查田區作物，葉片發現可疑卵塊請手動摘除，並於接獲農委會發布秋行軍蟲預警消息時，主動加強巡查工作，巡查結果若顯示植株受害率達防治基準，則施用藥劑防治。目前秋行軍蟲可用天敵之田間防治技術尚未成熟，寄生蜂為未來具潛力、開發中之天敵昆蟲，現階段正進行研發試驗及建立供應鏈，確認防治效果後，將提供防治技術推廣農民使用。</a:t>
            </a:r>
            <a:endParaRPr lang="en-US" altLang="zh-TW" sz="1600" u="none" kern="1200" dirty="0"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其中最重要的就是平日的巡查工作，其用意在於早期發現，及早應變，若等到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齡以上幼蟲蛀食至生長點時，就已經造成實質損失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且較難以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用藥防治。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07775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marL="285750" marR="0" lvl="0" indent="-285750" algn="l" defTabSz="914400" rtl="0" eaLnBrk="1" fontAlgn="auto" latinLnBrk="0" hangingPunct="1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dirty="0"/>
              <a:t>據國際疫情資料顯示，秋行軍蟲食量大，嚴重發生時可造成作物</a:t>
            </a:r>
            <a:r>
              <a:rPr lang="en-US" altLang="zh-TW" dirty="0"/>
              <a:t>3</a:t>
            </a:r>
            <a:r>
              <a:rPr lang="zh-TW" altLang="en-US" dirty="0"/>
              <a:t>成的經濟損失，為了農友們的生計，早期發現並即時防治是很重要的事，目前最主要且有效發現秋行軍蟲的方式就是加強田間巡查，特別是新植田區，以免造成血本無虧。</a:t>
            </a:r>
            <a:endParaRPr lang="en-US" altLang="zh-TW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/>
              <a:t>農友們執行田間巡查時，可先站在田埂或田區外圍，快速掃視田區植株一遍，選取葉片看起來花花的，類似被蟲體取食為害過的地方，任選</a:t>
            </a:r>
            <a:r>
              <a:rPr lang="en-US" altLang="zh-TW" dirty="0"/>
              <a:t>3-5</a:t>
            </a:r>
            <a:r>
              <a:rPr lang="zh-TW" altLang="en-US" dirty="0"/>
              <a:t>行從頭走到尾，每行皆須貫穿田區，觀察植株是否有以下圖片之危害狀，特別是生長點被吃過，周圍有大量蟲糞者，就是秋行軍</a:t>
            </a:r>
            <a:r>
              <a:rPr lang="zh-TW" altLang="en-US" dirty="0" smtClean="0"/>
              <a:t>蟲典型危害</a:t>
            </a:r>
            <a:r>
              <a:rPr lang="zh-TW" altLang="en-US" dirty="0"/>
              <a:t>狀。另外，可找尋葉面上是否有附有鱗毛的卵塊，如果看到請用袋子或容器盛著小心摘除，避免孵化出來的幼蟲隨風飄散，造成更大面積擴散為害。</a:t>
            </a:r>
            <a:endParaRPr lang="en-US" altLang="zh-TW" dirty="0"/>
          </a:p>
          <a:p>
            <a:pPr marL="285750" marR="0" lvl="0" indent="-285750" algn="l" defTabSz="914400" rtl="0" eaLnBrk="1" fontAlgn="auto" latinLnBrk="0" hangingPunct="1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dirty="0"/>
              <a:t>國內田間也常見秋行軍蟲與斜紋夜蛾、分秘夜蛾幼蟲共同為害，三種幼蟲的外部形態相近，初齡幼蟲為害狀也類似，極容易認錯，主要的辨識重點請看幼蟲背部，秋行軍蟲幼蟲每段體節上有</a:t>
            </a:r>
            <a:r>
              <a:rPr lang="en-US" altLang="zh-TW" dirty="0"/>
              <a:t>4</a:t>
            </a:r>
            <a:r>
              <a:rPr lang="zh-TW" altLang="en-US" dirty="0"/>
              <a:t>個黑點，呈梯形分布，近末節則呈矩形。此外，三者取食部位及危害狀不同，秋行軍蟲喜歡吃植株中心、生長點；斜紋夜蛾會躲在葉鞘；分秘夜蛾則愛吃葉緣。另，斜紋夜蛾卵塊鱗毛多，秋行軍蟲相對較少，多數情況下可看到卵粒。</a:t>
            </a:r>
            <a:endParaRPr lang="en-US" altLang="zh-TW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9531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這裡，我們針對國內已確診秋行軍蟲為害的玉米及高粱為例，盤點作物生長期，訂定可採行的防治策略，提供農民參採。</a:t>
            </a:r>
            <a:r>
              <a:rPr lang="zh-TW" altLang="en-US" sz="1600" b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防治基準為啟動藥劑防治之依據，</a:t>
            </a:r>
            <a:r>
              <a:rPr lang="zh-TW" altLang="en-US" dirty="0"/>
              <a:t>玉米及高粱植株不同時期受害率計算方式，則是以目視巡檢時，</a:t>
            </a:r>
            <a:r>
              <a:rPr lang="zh-TW" altLang="en-US" dirty="0" smtClean="0"/>
              <a:t>每一百棵植株</a:t>
            </a:r>
            <a:r>
              <a:rPr lang="zh-TW" altLang="en-US" dirty="0"/>
              <a:t>中，觀察到的受害植株比率計算，例如目視巡檢</a:t>
            </a:r>
            <a:r>
              <a:rPr lang="en-US" altLang="zh-TW" dirty="0" smtClean="0"/>
              <a:t>100</a:t>
            </a:r>
            <a:r>
              <a:rPr lang="zh-TW" altLang="en-US" dirty="0" smtClean="0"/>
              <a:t>棵玉米</a:t>
            </a:r>
            <a:r>
              <a:rPr lang="zh-TW" altLang="en-US" dirty="0"/>
              <a:t>幼苗，有</a:t>
            </a:r>
            <a:r>
              <a:rPr lang="en-US" altLang="zh-TW" dirty="0" smtClean="0"/>
              <a:t>15</a:t>
            </a:r>
            <a:r>
              <a:rPr lang="zh-TW" altLang="en-US" dirty="0" smtClean="0"/>
              <a:t>棵苗</a:t>
            </a:r>
            <a:r>
              <a:rPr lang="zh-TW" altLang="en-US" dirty="0"/>
              <a:t>受秋行軍蟲為害，受害率則為</a:t>
            </a:r>
            <a:r>
              <a:rPr lang="en-US" altLang="zh-TW" dirty="0"/>
              <a:t>15/100 x 100% =15 %</a:t>
            </a:r>
            <a:r>
              <a:rPr lang="zh-TW" altLang="en-US" dirty="0"/>
              <a:t>，已達</a:t>
            </a:r>
            <a:r>
              <a:rPr lang="en-US" altLang="zh-TW" dirty="0"/>
              <a:t>10 %</a:t>
            </a:r>
            <a:r>
              <a:rPr lang="zh-TW" altLang="en-US" dirty="0"/>
              <a:t>以上，須採行藥劑防治。不同生長期對蟲害之容忍度不同，所以防治基準也有所不同。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58354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需要</a:t>
            </a:r>
            <a:r>
              <a:rPr lang="zh-TW" altLang="en-US" dirty="0"/>
              <a:t>施藥進行防治時，要特別注意輪替使用不同作用機制的藥劑，避免產生抗藥性，並遵守安全採收期。</a:t>
            </a:r>
            <a:endParaRPr lang="en-US" altLang="zh-TW" dirty="0"/>
          </a:p>
          <a:p>
            <a:r>
              <a:rPr lang="zh-TW" altLang="en-US" dirty="0"/>
              <a:t>目前玉米及高粱均已公告秋行軍蟲緊急防治藥劑，作物生長後期請優先選用較安全藥劑，避免藥劑殘留。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87914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zh-TW" altLang="en-US" dirty="0"/>
              <a:t>最後，以玉米為例，來說明藥劑輪替使用原則。</a:t>
            </a:r>
            <a:endParaRPr lang="en-US" altLang="zh-TW" dirty="0"/>
          </a:p>
          <a:p>
            <a:r>
              <a:rPr lang="zh-TW" altLang="en-US" dirty="0"/>
              <a:t>假設，</a:t>
            </a:r>
            <a:r>
              <a:rPr lang="en-US" altLang="zh-TW" dirty="0"/>
              <a:t>6/9</a:t>
            </a:r>
            <a:r>
              <a:rPr lang="zh-TW" altLang="en-US" dirty="0"/>
              <a:t>巡查玉米田時，發現玉米心被嚴重啃食，周圍並發現大量蟲糞，撥開葉片也看到秋行軍蟲終齡幼蟲，田間幼苗受害率已達防治基準</a:t>
            </a:r>
            <a:r>
              <a:rPr lang="en-US" altLang="zh-TW" dirty="0"/>
              <a:t>10%</a:t>
            </a:r>
            <a:r>
              <a:rPr lang="zh-TW" altLang="en-US" dirty="0"/>
              <a:t>，決定採行噴藥措施。</a:t>
            </a:r>
            <a:endParaRPr lang="en-US" altLang="zh-TW" dirty="0"/>
          </a:p>
          <a:p>
            <a:r>
              <a:rPr lang="zh-TW" altLang="en-US" dirty="0"/>
              <a:t>先決定藥劑種類，如這裡選擇三種不同作用機制藥劑，分別是賜諾特、剋安勃及諾伐隆</a:t>
            </a:r>
            <a:endParaRPr lang="en-US" altLang="zh-TW" dirty="0"/>
          </a:p>
          <a:p>
            <a:r>
              <a:rPr lang="en-US" altLang="zh-TW" dirty="0"/>
              <a:t>6/10</a:t>
            </a:r>
            <a:r>
              <a:rPr lang="zh-TW" altLang="en-US" dirty="0"/>
              <a:t>第一次施藥，依賜諾特的使用方法，要連續噴二次，每次間隔</a:t>
            </a:r>
            <a:r>
              <a:rPr lang="en-US" altLang="zh-TW" dirty="0"/>
              <a:t>10</a:t>
            </a:r>
            <a:r>
              <a:rPr lang="zh-TW" altLang="en-US" dirty="0"/>
              <a:t>天，</a:t>
            </a:r>
            <a:r>
              <a:rPr lang="zh-TW" altLang="en-US" u="none" dirty="0"/>
              <a:t>施藥時務必確認藥劑有到達幼蟲躲藏的植株中心。如果在幼苗期、幼穗期或輪生初期，使用大型機具施藥，要調整噴嘴口對準植株，且不可噴出霧狀，機具行走速度要慢，以確保藥劑到達幼蟲躲藏的植株部位。</a:t>
            </a:r>
            <a:endParaRPr lang="en-US" altLang="zh-TW" u="none" dirty="0"/>
          </a:p>
          <a:p>
            <a:r>
              <a:rPr lang="en-US" altLang="zh-TW" u="none" dirty="0"/>
              <a:t>6/20</a:t>
            </a:r>
            <a:r>
              <a:rPr lang="zh-TW" altLang="en-US" u="none" dirty="0"/>
              <a:t>目視巡查結果，植株生長期已到輪生初期，受害率仍高於</a:t>
            </a:r>
            <a:r>
              <a:rPr lang="en-US" altLang="zh-TW" u="none" dirty="0"/>
              <a:t>10%</a:t>
            </a:r>
            <a:r>
              <a:rPr lang="zh-TW" altLang="en-US" u="none" dirty="0"/>
              <a:t>，達防治基準，持續施用</a:t>
            </a:r>
            <a:r>
              <a:rPr lang="zh-TW" altLang="en-US" dirty="0"/>
              <a:t>賜諾特防治。</a:t>
            </a:r>
            <a:endParaRPr lang="en-US" altLang="zh-TW" u="none" dirty="0"/>
          </a:p>
          <a:p>
            <a:r>
              <a:rPr lang="en-US" altLang="zh-TW" dirty="0"/>
              <a:t>6/30</a:t>
            </a:r>
            <a:r>
              <a:rPr lang="zh-TW" altLang="en-US" dirty="0"/>
              <a:t>再次</a:t>
            </a:r>
            <a:r>
              <a:rPr lang="zh-TW" altLang="en-US" u="none" dirty="0"/>
              <a:t>目視巡查，植株生長期已到</a:t>
            </a:r>
            <a:r>
              <a:rPr lang="zh-TW" altLang="en-US" dirty="0"/>
              <a:t>輪生後期，植株對蟲害忍受度提高，受害率達</a:t>
            </a:r>
            <a:r>
              <a:rPr lang="en-US" altLang="zh-TW" dirty="0"/>
              <a:t>20%</a:t>
            </a:r>
            <a:r>
              <a:rPr lang="zh-TW" altLang="en-US" dirty="0"/>
              <a:t>才須施藥防治，若受害率未達防治基準，可不用再噴，維持巡查的方式注意田間狀況；若達防治基準，則改施用剋安勃。</a:t>
            </a:r>
            <a:endParaRPr lang="en-US" altLang="zh-TW" dirty="0"/>
          </a:p>
          <a:p>
            <a:r>
              <a:rPr lang="en-US" altLang="zh-TW" dirty="0"/>
              <a:t>14</a:t>
            </a:r>
            <a:r>
              <a:rPr lang="zh-TW" altLang="en-US" dirty="0"/>
              <a:t>天後目視巡查，確認田間植株受害率，因植株生長期已到果實期，受害率若仍達</a:t>
            </a:r>
            <a:r>
              <a:rPr lang="en-US" altLang="zh-TW" dirty="0"/>
              <a:t>10%</a:t>
            </a:r>
            <a:r>
              <a:rPr lang="zh-TW" altLang="en-US" dirty="0"/>
              <a:t>以上，</a:t>
            </a:r>
            <a:r>
              <a:rPr lang="en-US" altLang="zh-TW" dirty="0"/>
              <a:t>7/13</a:t>
            </a:r>
            <a:r>
              <a:rPr lang="zh-TW" altLang="en-US" dirty="0"/>
              <a:t>改用安全採收期較短的諾伐隆防治，避免採收後期農藥殘留。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127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9372600" y="6538912"/>
            <a:ext cx="2743200" cy="365125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1985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9381067" y="6519862"/>
            <a:ext cx="2743200" cy="365125"/>
          </a:xfrm>
        </p:spPr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7677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2046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3323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2339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2986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7411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8771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6933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1904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330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47200" y="6538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286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10" Type="http://schemas.openxmlformats.org/officeDocument/2006/relationships/image" Target="../media/image7.jpeg"/><Relationship Id="rId4" Type="http://schemas.openxmlformats.org/officeDocument/2006/relationships/image" Target="../media/image2.png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esticide.baphiq.gov.tw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s://otserv2.tactri.gov.tw/ppm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095365" y="2020529"/>
            <a:ext cx="86573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800"/>
              </a:spcBef>
            </a:pPr>
            <a:r>
              <a:rPr lang="zh-TW" altLang="en-US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秋行軍蟲宣導教育訓練</a:t>
            </a:r>
            <a:endParaRPr lang="en-US" altLang="zh-TW" sz="6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1800"/>
              </a:spcBef>
            </a:pPr>
            <a:r>
              <a:rPr lang="en-US" altLang="zh-TW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教材 </a:t>
            </a:r>
            <a:r>
              <a:rPr lang="en-US" altLang="zh-TW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2】</a:t>
            </a:r>
          </a:p>
          <a:p>
            <a:pPr>
              <a:spcBef>
                <a:spcPts val="1800"/>
              </a:spcBef>
            </a:pPr>
            <a:endParaRPr lang="zh-TW" altLang="en-US" sz="6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2199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2"/>
          <p:cNvSpPr txBox="1">
            <a:spLocks/>
          </p:cNvSpPr>
          <p:nvPr/>
        </p:nvSpPr>
        <p:spPr>
          <a:xfrm>
            <a:off x="254119" y="1140031"/>
            <a:ext cx="6452401" cy="49126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0"/>
              </a:spcBef>
              <a:buFont typeface="Wingdings" panose="05000000000000000000" pitchFamily="2" charset="2"/>
              <a:buChar char="p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IPM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係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整合多種可用防治方法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的管理策略，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依據防治基準啟動藥劑防治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以預防為主、治療為輔</a:t>
            </a:r>
            <a:r>
              <a:rPr lang="zh-TW" altLang="en-US" sz="2400" dirty="0">
                <a:latin typeface="新細明體"/>
                <a:ea typeface="新細明體"/>
              </a:rPr>
              <a:t>；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主要架構分為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預防、監測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干預</a:t>
            </a:r>
            <a:r>
              <a:rPr lang="zh-TW" altLang="en-US" sz="2400" dirty="0">
                <a:latin typeface="新細明體"/>
                <a:ea typeface="新細明體"/>
              </a:rPr>
              <a:t>。</a:t>
            </a:r>
            <a:endParaRPr lang="en-US" altLang="zh-TW" sz="2400" dirty="0">
              <a:latin typeface="新細明體"/>
              <a:ea typeface="新細明體"/>
            </a:endParaRPr>
          </a:p>
          <a:p>
            <a:pPr>
              <a:lnSpc>
                <a:spcPts val="3800"/>
              </a:lnSpc>
              <a:spcBef>
                <a:spcPts val="1200"/>
              </a:spcBef>
              <a:buFont typeface="Wingdings" panose="05000000000000000000" pitchFamily="2" charset="2"/>
              <a:buChar char="p"/>
            </a:pPr>
            <a:r>
              <a:rPr lang="zh-TW" altLang="en-US" sz="2400" dirty="0">
                <a:latin typeface="新細明體"/>
                <a:ea typeface="新細明體"/>
              </a:rPr>
              <a:t>原則：</a:t>
            </a:r>
            <a:endParaRPr lang="en-US" altLang="zh-TW" sz="2400" dirty="0">
              <a:latin typeface="新細明體"/>
              <a:ea typeface="新細明體"/>
            </a:endParaRPr>
          </a:p>
          <a:p>
            <a:pPr marL="457200" indent="-457200">
              <a:lnSpc>
                <a:spcPts val="38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將害蟲所造成之經濟危害降低至可接受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7675" indent="0">
              <a:lnSpc>
                <a:spcPts val="3800"/>
              </a:lnSpc>
              <a:spcBef>
                <a:spcPts val="0"/>
              </a:spcBef>
              <a:buNone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之標準之下，而非徹底滅除。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ts val="3800"/>
              </a:lnSpc>
              <a:spcBef>
                <a:spcPts val="0"/>
              </a:spcBef>
              <a:buAutoNum type="arabicPeriod" startAt="2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盡量採用非化學製劑的防治方法。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ts val="3800"/>
              </a:lnSpc>
              <a:spcBef>
                <a:spcPts val="0"/>
              </a:spcBef>
              <a:buAutoNum type="arabicPeriod" startAt="2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當藥劑應用已無可避免時，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3800"/>
              </a:lnSpc>
              <a:spcBef>
                <a:spcPts val="0"/>
              </a:spcBef>
              <a:buNone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宜選擇對生物、人類及環境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3800"/>
              </a:lnSpc>
              <a:spcBef>
                <a:spcPts val="0"/>
              </a:spcBef>
              <a:buNone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影響最低的藥劑。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3800"/>
              </a:lnSpc>
              <a:buFont typeface="Arial" panose="020B0604020202020204" pitchFamily="34" charset="0"/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3800"/>
              </a:lnSpc>
              <a:buFont typeface="Arial" panose="020B0604020202020204" pitchFamily="34" charset="0"/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3800"/>
              </a:lnSpc>
              <a:buFont typeface="Arial" panose="020B0604020202020204" pitchFamily="34" charset="0"/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3800"/>
              </a:lnSpc>
              <a:buFont typeface="Arial" panose="020B0604020202020204" pitchFamily="34" charset="0"/>
              <a:buNone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4850430" y="1474591"/>
            <a:ext cx="7934472" cy="4377267"/>
            <a:chOff x="1143000" y="1261534"/>
            <a:chExt cx="7934472" cy="4377267"/>
          </a:xfrm>
        </p:grpSpPr>
        <p:grpSp>
          <p:nvGrpSpPr>
            <p:cNvPr id="6" name="群組 5"/>
            <p:cNvGrpSpPr/>
            <p:nvPr/>
          </p:nvGrpSpPr>
          <p:grpSpPr>
            <a:xfrm>
              <a:off x="1143000" y="1261534"/>
              <a:ext cx="7934472" cy="4377267"/>
              <a:chOff x="1312333" y="1278468"/>
              <a:chExt cx="8232147" cy="4377267"/>
            </a:xfrm>
          </p:grpSpPr>
          <p:graphicFrame>
            <p:nvGraphicFramePr>
              <p:cNvPr id="11" name="資料庫圖表 10"/>
              <p:cNvGraphicFramePr/>
              <p:nvPr>
                <p:extLst>
                  <p:ext uri="{D42A27DB-BD31-4B8C-83A1-F6EECF244321}">
                    <p14:modId xmlns:p14="http://schemas.microsoft.com/office/powerpoint/2010/main" val="825432339"/>
                  </p:ext>
                </p:extLst>
              </p:nvPr>
            </p:nvGraphicFramePr>
            <p:xfrm>
              <a:off x="1312333" y="1278468"/>
              <a:ext cx="6790267" cy="437726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  <p:sp>
            <p:nvSpPr>
              <p:cNvPr id="12" name="向左箭號 11"/>
              <p:cNvSpPr/>
              <p:nvPr/>
            </p:nvSpPr>
            <p:spPr>
              <a:xfrm>
                <a:off x="6382998" y="2015651"/>
                <a:ext cx="694268" cy="389467"/>
              </a:xfrm>
              <a:prstGeom prst="leftArrow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3" name="文字方塊 12"/>
              <p:cNvSpPr txBox="1"/>
              <p:nvPr/>
            </p:nvSpPr>
            <p:spPr>
              <a:xfrm>
                <a:off x="7244925" y="1993693"/>
                <a:ext cx="22995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8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干預</a:t>
                </a:r>
              </a:p>
            </p:txBody>
          </p:sp>
        </p:grpSp>
        <p:sp>
          <p:nvSpPr>
            <p:cNvPr id="7" name="文字方塊 6"/>
            <p:cNvSpPr txBox="1"/>
            <p:nvPr/>
          </p:nvSpPr>
          <p:spPr>
            <a:xfrm>
              <a:off x="7153470" y="4741639"/>
              <a:ext cx="15409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優先考慮</a:t>
              </a:r>
              <a:r>
                <a:rPr lang="en-US" altLang="zh-TW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7324389" y="4299438"/>
              <a:ext cx="15578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預防</a:t>
              </a:r>
            </a:p>
          </p:txBody>
        </p:sp>
        <p:sp>
          <p:nvSpPr>
            <p:cNvPr id="10" name="右大括弧 9"/>
            <p:cNvSpPr/>
            <p:nvPr/>
          </p:nvSpPr>
          <p:spPr>
            <a:xfrm>
              <a:off x="5839208" y="3904473"/>
              <a:ext cx="1099733" cy="1660366"/>
            </a:xfrm>
            <a:prstGeom prst="rightBrac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4" name="文字方塊 13"/>
          <p:cNvSpPr txBox="1"/>
          <p:nvPr/>
        </p:nvSpPr>
        <p:spPr>
          <a:xfrm>
            <a:off x="10963342" y="3401615"/>
            <a:ext cx="2216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監測</a:t>
            </a:r>
          </a:p>
        </p:txBody>
      </p:sp>
      <p:sp>
        <p:nvSpPr>
          <p:cNvPr id="15" name="向左箭號 14"/>
          <p:cNvSpPr/>
          <p:nvPr/>
        </p:nvSpPr>
        <p:spPr>
          <a:xfrm>
            <a:off x="10084562" y="3401615"/>
            <a:ext cx="669163" cy="389467"/>
          </a:xfrm>
          <a:prstGeom prst="lef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2</a:t>
            </a:fld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270165" y="325445"/>
            <a:ext cx="7136076" cy="559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ts val="4000"/>
              </a:lnSpc>
              <a:buFont typeface="Wingdings" panose="05000000000000000000" pitchFamily="2" charset="2"/>
              <a:buChar char="l"/>
            </a:pP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害蟲整合管理 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sz="28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+mj-cs"/>
              </a:rPr>
              <a:t>IPM)</a:t>
            </a:r>
            <a:r>
              <a:rPr lang="zh-TW" altLang="en-US" sz="28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+mj-cs"/>
              </a:rPr>
              <a:t>策略擬訂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7729238" y="1840355"/>
            <a:ext cx="1380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化學藥劑</a:t>
            </a:r>
            <a:endParaRPr lang="en-US" altLang="zh-TW" sz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生物農藥</a:t>
            </a:r>
            <a:endParaRPr lang="en-US" altLang="zh-TW" sz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192452" y="3343755"/>
            <a:ext cx="1858201" cy="7232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600"/>
              </a:spcBef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目視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黏紙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掃網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</a:p>
          <a:p>
            <a:pPr lvl="0" algn="ctr">
              <a:spcBef>
                <a:spcPts val="600"/>
              </a:spcBef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性費洛蒙</a:t>
            </a:r>
          </a:p>
        </p:txBody>
      </p:sp>
      <p:sp>
        <p:nvSpPr>
          <p:cNvPr id="19" name="右大括弧 18"/>
          <p:cNvSpPr/>
          <p:nvPr/>
        </p:nvSpPr>
        <p:spPr>
          <a:xfrm>
            <a:off x="8969754" y="1558927"/>
            <a:ext cx="703495" cy="1660366"/>
          </a:xfrm>
          <a:prstGeom prst="rightBrace">
            <a:avLst>
              <a:gd name="adj1" fmla="val 13864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5592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79"/>
          <p:cNvSpPr>
            <a:spLocks noChangeArrowheads="1"/>
          </p:cNvSpPr>
          <p:nvPr/>
        </p:nvSpPr>
        <p:spPr bwMode="auto">
          <a:xfrm>
            <a:off x="425627" y="507485"/>
            <a:ext cx="6122178" cy="553998"/>
          </a:xfrm>
          <a:prstGeom prst="rect">
            <a:avLst/>
          </a:prstGeom>
          <a:solidFill>
            <a:srgbClr val="FEF7E6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3600"/>
              </a:lnSpc>
            </a:pPr>
            <a:r>
              <a:rPr kumimoji="0"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！秋行軍蟲防治管理策略！</a:t>
            </a:r>
            <a:endParaRPr kumimoji="0" lang="en-US" altLang="zh-TW" sz="3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" name="內容版面配置區 2"/>
          <p:cNvSpPr txBox="1">
            <a:spLocks/>
          </p:cNvSpPr>
          <p:nvPr/>
        </p:nvSpPr>
        <p:spPr>
          <a:xfrm>
            <a:off x="248408" y="1278364"/>
            <a:ext cx="10043456" cy="51551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12" indent="0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一、預防：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2" indent="0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清園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輪作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田區翻耕淹水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或曝曬 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2" indent="0">
              <a:lnSpc>
                <a:spcPts val="3600"/>
              </a:lnSpc>
              <a:spcBef>
                <a:spcPts val="0"/>
              </a:spcBef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 手動摘除卵塊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600"/>
              </a:lnSpc>
              <a:spcBef>
                <a:spcPts val="600"/>
              </a:spcBef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二、監測：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6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● 性費洛蒙誘捕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官方設置           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600"/>
              </a:lnSpc>
              <a:spcBef>
                <a:spcPts val="600"/>
              </a:spcBef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 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田間目視巡查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農民主動執行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600"/>
              </a:lnSpc>
              <a:spcBef>
                <a:spcPts val="600"/>
              </a:spcBef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三、干預</a:t>
            </a:r>
            <a:r>
              <a:rPr lang="zh-TW" altLang="en-US" b="1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endParaRPr lang="en-US" altLang="zh-TW" b="1" dirty="0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271463" indent="0">
              <a:lnSpc>
                <a:spcPts val="36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● 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釋放有效天敵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並保護其棲地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600"/>
              </a:lnSpc>
              <a:spcBef>
                <a:spcPts val="600"/>
              </a:spcBef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藥劑防治：玉米及高粱秋行軍蟲緊急防治藥劑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600"/>
              </a:lnSpc>
              <a:spcBef>
                <a:spcPts val="600"/>
              </a:spcBef>
              <a:buNone/>
            </a:pP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6668365" y="1061483"/>
            <a:ext cx="5275227" cy="4064994"/>
            <a:chOff x="3357133" y="784484"/>
            <a:chExt cx="5275227" cy="4064994"/>
          </a:xfrm>
        </p:grpSpPr>
        <p:sp>
          <p:nvSpPr>
            <p:cNvPr id="2" name="橢圓 1"/>
            <p:cNvSpPr/>
            <p:nvPr/>
          </p:nvSpPr>
          <p:spPr>
            <a:xfrm>
              <a:off x="4209568" y="1278364"/>
              <a:ext cx="3570356" cy="3021231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aphicFrame>
          <p:nvGraphicFramePr>
            <p:cNvPr id="55" name="資料庫圖表 54"/>
            <p:cNvGraphicFramePr/>
            <p:nvPr>
              <p:extLst>
                <p:ext uri="{D42A27DB-BD31-4B8C-83A1-F6EECF244321}">
                  <p14:modId xmlns:p14="http://schemas.microsoft.com/office/powerpoint/2010/main" val="3109859885"/>
                </p:ext>
              </p:extLst>
            </p:nvPr>
          </p:nvGraphicFramePr>
          <p:xfrm>
            <a:off x="3357133" y="784484"/>
            <a:ext cx="5275227" cy="406499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</p:grpSp>
      <p:sp>
        <p:nvSpPr>
          <p:cNvPr id="8" name="文字方塊 7"/>
          <p:cNvSpPr txBox="1"/>
          <p:nvPr/>
        </p:nvSpPr>
        <p:spPr>
          <a:xfrm>
            <a:off x="8400241" y="692870"/>
            <a:ext cx="2028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</a:t>
            </a: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達經濟防治基準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</a:t>
            </a:r>
            <a:endParaRPr lang="zh-TW" altLang="en-US" sz="16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3">
            <a:extLst>
              <a:ext uri="{FF2B5EF4-FFF2-40B4-BE49-F238E27FC236}">
                <a16:creationId xmlns="" xmlns:a16="http://schemas.microsoft.com/office/drawing/2014/main" id="{899E00B1-AE29-4A93-BEA0-B44306992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1067" y="6519862"/>
            <a:ext cx="2743200" cy="365125"/>
          </a:xfrm>
        </p:spPr>
        <p:txBody>
          <a:bodyPr/>
          <a:lstStyle/>
          <a:p>
            <a:fld id="{8591739D-2E85-40C7-98D5-8177478CA009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2387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 descr="一張含有 地面, 室外, 綠色, 動物 的圖片&#10;&#10;自動產生的描述">
            <a:extLst>
              <a:ext uri="{FF2B5EF4-FFF2-40B4-BE49-F238E27FC236}">
                <a16:creationId xmlns="" xmlns:a16="http://schemas.microsoft.com/office/drawing/2014/main" id="{EF98ADDF-4EC7-45C4-A4B4-E64951D464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63136" y="3597995"/>
            <a:ext cx="2762657" cy="20719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7" name="矩形 36"/>
          <p:cNvSpPr/>
          <p:nvPr/>
        </p:nvSpPr>
        <p:spPr>
          <a:xfrm>
            <a:off x="4839928" y="6142748"/>
            <a:ext cx="17338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初齡幼蟲造成窗格紋食痕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154455" y="6160413"/>
            <a:ext cx="15955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危害雄花穗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內容版面配置區 2"/>
          <p:cNvSpPr txBox="1">
            <a:spLocks/>
          </p:cNvSpPr>
          <p:nvPr/>
        </p:nvSpPr>
        <p:spPr>
          <a:xfrm>
            <a:off x="4856455" y="2970695"/>
            <a:ext cx="3963869" cy="4293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田間觀察幼蟲直接取食為害樣態</a:t>
            </a:r>
            <a:endParaRPr lang="en-US" altLang="zh-TW" sz="20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內容版面配置區 2"/>
          <p:cNvSpPr txBox="1">
            <a:spLocks/>
          </p:cNvSpPr>
          <p:nvPr/>
        </p:nvSpPr>
        <p:spPr>
          <a:xfrm>
            <a:off x="6610965" y="6142748"/>
            <a:ext cx="1626184" cy="50892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新展開葉有規則蛀孔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內容版面配置區 2"/>
          <p:cNvSpPr txBox="1">
            <a:spLocks/>
          </p:cNvSpPr>
          <p:nvPr/>
        </p:nvSpPr>
        <p:spPr>
          <a:xfrm>
            <a:off x="8431099" y="6160413"/>
            <a:ext cx="1483570" cy="50892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取食生長點，具大量蟲糞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橢圓 1"/>
          <p:cNvSpPr/>
          <p:nvPr/>
        </p:nvSpPr>
        <p:spPr>
          <a:xfrm>
            <a:off x="3105526" y="4518006"/>
            <a:ext cx="1204228" cy="88119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0" name="矩形 79"/>
          <p:cNvSpPr>
            <a:spLocks noChangeArrowheads="1"/>
          </p:cNvSpPr>
          <p:nvPr/>
        </p:nvSpPr>
        <p:spPr bwMode="auto">
          <a:xfrm>
            <a:off x="5333382" y="856077"/>
            <a:ext cx="2673647" cy="1887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lnSpc>
                <a:spcPts val="2800"/>
              </a:lnSpc>
            </a:pPr>
            <a:r>
              <a:rPr kumimoji="0"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 幼蟲辨識重點 ★</a:t>
            </a:r>
            <a:endParaRPr kumimoji="0" lang="en-US" altLang="zh-TW" sz="200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2800"/>
              </a:lnSpc>
            </a:pPr>
            <a:r>
              <a:rPr kumimoji="0" lang="en-US" altLang="zh-TW" sz="2000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體長</a:t>
            </a:r>
            <a:r>
              <a:rPr kumimoji="0" lang="en-US" altLang="zh-TW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0.2-3.2</a:t>
            </a:r>
            <a:r>
              <a:rPr kumimoji="0"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公分，</a:t>
            </a:r>
            <a:endParaRPr kumimoji="0" lang="en-US" altLang="zh-TW" sz="200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2800"/>
              </a:lnSpc>
            </a:pPr>
            <a:r>
              <a:rPr kumimoji="0"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每段體節上有</a:t>
            </a:r>
            <a:r>
              <a:rPr kumimoji="0" lang="en-US" altLang="zh-TW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kumimoji="0"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個黑點，呈梯形分布，近末節則呈矩形</a:t>
            </a:r>
          </a:p>
        </p:txBody>
      </p:sp>
      <p:sp>
        <p:nvSpPr>
          <p:cNvPr id="3" name="矩形 2"/>
          <p:cNvSpPr/>
          <p:nvPr/>
        </p:nvSpPr>
        <p:spPr>
          <a:xfrm>
            <a:off x="180748" y="986868"/>
            <a:ext cx="4203713" cy="2048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9275" indent="-457200" algn="just">
              <a:lnSpc>
                <a:spcPts val="3600"/>
              </a:lnSpc>
              <a:spcBef>
                <a:spcPts val="1200"/>
              </a:spcBef>
              <a:buFont typeface="Wingdings" panose="05000000000000000000" pitchFamily="2" charset="2"/>
              <a:buChar char="p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巡查優先對象：</a:t>
            </a:r>
            <a:r>
              <a:rPr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新植田區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9275" indent="-457200" algn="just">
              <a:lnSpc>
                <a:spcPts val="3600"/>
              </a:lnSpc>
              <a:spcBef>
                <a:spcPts val="1200"/>
              </a:spcBef>
              <a:buFont typeface="Wingdings" panose="05000000000000000000" pitchFamily="2" charset="2"/>
              <a:buChar char="p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巡查方式：</a:t>
            </a:r>
            <a:r>
              <a:rPr lang="zh-HK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每田區調查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3-5</a:t>
            </a:r>
            <a:r>
              <a:rPr lang="zh-HK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行，每行皆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須</a:t>
            </a:r>
            <a:r>
              <a:rPr lang="zh-HK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貫穿田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zh-HK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，目視觀察植株是否受害</a:t>
            </a:r>
            <a:r>
              <a:rPr lang="zh-HK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HK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矩形 79"/>
          <p:cNvSpPr>
            <a:spLocks noChangeArrowheads="1"/>
          </p:cNvSpPr>
          <p:nvPr/>
        </p:nvSpPr>
        <p:spPr bwMode="auto">
          <a:xfrm>
            <a:off x="767402" y="302079"/>
            <a:ext cx="3702159" cy="553998"/>
          </a:xfrm>
          <a:prstGeom prst="rect">
            <a:avLst/>
          </a:prstGeom>
          <a:solidFill>
            <a:srgbClr val="FEF7E6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3600"/>
              </a:lnSpc>
            </a:pPr>
            <a:r>
              <a:rPr kumimoji="0"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！全面田間巡查！</a:t>
            </a:r>
            <a:endParaRPr kumimoji="0" lang="en-US" altLang="zh-TW" sz="3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4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13" b="96980" l="0" r="982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145" b="5155"/>
          <a:stretch/>
        </p:blipFill>
        <p:spPr>
          <a:xfrm>
            <a:off x="8197779" y="91884"/>
            <a:ext cx="3226819" cy="2987281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="" xmlns:a16="http://schemas.microsoft.com/office/drawing/2014/main" id="{123D1CE9-C0D6-4F39-A021-0F0F9EDBAF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35" y="3246761"/>
            <a:ext cx="2121665" cy="27626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1" name="群組 10">
            <a:extLst>
              <a:ext uri="{FF2B5EF4-FFF2-40B4-BE49-F238E27FC236}">
                <a16:creationId xmlns="" xmlns:a16="http://schemas.microsoft.com/office/drawing/2014/main" id="{E75E1908-5AB3-45F3-B9C0-5CDFC167C19A}"/>
              </a:ext>
            </a:extLst>
          </p:cNvPr>
          <p:cNvGrpSpPr/>
          <p:nvPr/>
        </p:nvGrpSpPr>
        <p:grpSpPr>
          <a:xfrm>
            <a:off x="1693356" y="5761584"/>
            <a:ext cx="1636341" cy="495665"/>
            <a:chOff x="578651" y="6137616"/>
            <a:chExt cx="1636341" cy="495665"/>
          </a:xfrm>
        </p:grpSpPr>
        <p:sp>
          <p:nvSpPr>
            <p:cNvPr id="10" name="雲朵形 9">
              <a:extLst>
                <a:ext uri="{FF2B5EF4-FFF2-40B4-BE49-F238E27FC236}">
                  <a16:creationId xmlns="" xmlns:a16="http://schemas.microsoft.com/office/drawing/2014/main" id="{6A98433A-B15C-46F5-AD15-81087C138F05}"/>
                </a:ext>
              </a:extLst>
            </p:cNvPr>
            <p:cNvSpPr/>
            <p:nvPr/>
          </p:nvSpPr>
          <p:spPr>
            <a:xfrm>
              <a:off x="578651" y="6137616"/>
              <a:ext cx="1636341" cy="495665"/>
            </a:xfrm>
            <a:prstGeom prst="cloud">
              <a:avLst/>
            </a:prstGeom>
            <a:solidFill>
              <a:srgbClr val="FFFF00"/>
            </a:solidFill>
            <a:ln w="285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9" name="文字方塊 8">
              <a:extLst>
                <a:ext uri="{FF2B5EF4-FFF2-40B4-BE49-F238E27FC236}">
                  <a16:creationId xmlns="" xmlns:a16="http://schemas.microsoft.com/office/drawing/2014/main" id="{425AA4BF-5C06-4562-A713-D6F4F743D233}"/>
                </a:ext>
              </a:extLst>
            </p:cNvPr>
            <p:cNvSpPr txBox="1"/>
            <p:nvPr/>
          </p:nvSpPr>
          <p:spPr>
            <a:xfrm>
              <a:off x="881101" y="6191249"/>
              <a:ext cx="11462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+mj-ea"/>
                  <a:ea typeface="+mj-ea"/>
                </a:rPr>
                <a:t>巡查重點</a:t>
              </a:r>
            </a:p>
          </p:txBody>
        </p:sp>
      </p:grp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BCEAEA25-E1F3-4F3F-BDD9-B76741F8583C}"/>
              </a:ext>
            </a:extLst>
          </p:cNvPr>
          <p:cNvSpPr/>
          <p:nvPr/>
        </p:nvSpPr>
        <p:spPr>
          <a:xfrm>
            <a:off x="456677" y="6219527"/>
            <a:ext cx="17338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>
                <a:solidFill>
                  <a:srgbClr val="FF090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找尋葉面卵塊</a:t>
            </a:r>
            <a:endParaRPr lang="en-US" altLang="zh-TW" sz="2000" b="1" dirty="0">
              <a:solidFill>
                <a:srgbClr val="FF090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FDB7B7A7-9CB9-4901-AC5C-D91DA9AE6360}"/>
              </a:ext>
            </a:extLst>
          </p:cNvPr>
          <p:cNvSpPr/>
          <p:nvPr/>
        </p:nvSpPr>
        <p:spPr>
          <a:xfrm>
            <a:off x="2866249" y="6236773"/>
            <a:ext cx="17338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典型危害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狀</a:t>
            </a:r>
            <a:endParaRPr lang="en-US" altLang="zh-TW" sz="2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5" name="圖片 14" descr="一張含有 地面, 上方 的圖片&#10;&#10;自動產生的描述">
            <a:extLst>
              <a:ext uri="{FF2B5EF4-FFF2-40B4-BE49-F238E27FC236}">
                <a16:creationId xmlns="" xmlns:a16="http://schemas.microsoft.com/office/drawing/2014/main" id="{DB5849D1-8517-4218-95ED-7A4EAD4B27C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4" t="12636" r="-5544" b="775"/>
          <a:stretch/>
        </p:blipFill>
        <p:spPr>
          <a:xfrm flipH="1">
            <a:off x="4762523" y="3328312"/>
            <a:ext cx="1780195" cy="2740338"/>
          </a:xfrm>
          <a:prstGeom prst="rect">
            <a:avLst/>
          </a:prstGeom>
        </p:spPr>
      </p:pic>
      <p:pic>
        <p:nvPicPr>
          <p:cNvPr id="17" name="圖片 16" descr="一張含有 草, 室外, 個人, 綠色 的圖片&#10;&#10;自動產生的描述">
            <a:extLst>
              <a:ext uri="{FF2B5EF4-FFF2-40B4-BE49-F238E27FC236}">
                <a16:creationId xmlns="" xmlns:a16="http://schemas.microsoft.com/office/drawing/2014/main" id="{429D8C9B-F7C8-4EA0-9458-21AE8EB0966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3" r="4826"/>
          <a:stretch/>
        </p:blipFill>
        <p:spPr>
          <a:xfrm>
            <a:off x="10108620" y="3313660"/>
            <a:ext cx="1687212" cy="2761577"/>
          </a:xfrm>
          <a:prstGeom prst="rect">
            <a:avLst/>
          </a:prstGeom>
        </p:spPr>
      </p:pic>
      <p:sp>
        <p:nvSpPr>
          <p:cNvPr id="41" name="矩形 40"/>
          <p:cNvSpPr/>
          <p:nvPr/>
        </p:nvSpPr>
        <p:spPr>
          <a:xfrm>
            <a:off x="4936839" y="5814734"/>
            <a:ext cx="147409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05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金門縣政府提供</a:t>
            </a:r>
            <a:endParaRPr lang="en-US" altLang="zh-TW" sz="105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5" name="圖片 24" descr="一張含有 個人, 食物 的圖片&#10;&#10;自動產生的描述">
            <a:extLst>
              <a:ext uri="{FF2B5EF4-FFF2-40B4-BE49-F238E27FC236}">
                <a16:creationId xmlns="" xmlns:a16="http://schemas.microsoft.com/office/drawing/2014/main" id="{BAE15B4F-11B6-40D4-BDF1-284E05EF0BD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8"/>
          <a:stretch/>
        </p:blipFill>
        <p:spPr>
          <a:xfrm>
            <a:off x="8361718" y="3304259"/>
            <a:ext cx="1622333" cy="2767177"/>
          </a:xfrm>
          <a:prstGeom prst="rect">
            <a:avLst/>
          </a:prstGeom>
        </p:spPr>
      </p:pic>
      <p:pic>
        <p:nvPicPr>
          <p:cNvPr id="27" name="圖片 26" descr="一張含有 個人, 握住 的圖片&#10;&#10;自動產生的描述">
            <a:extLst>
              <a:ext uri="{FF2B5EF4-FFF2-40B4-BE49-F238E27FC236}">
                <a16:creationId xmlns="" xmlns:a16="http://schemas.microsoft.com/office/drawing/2014/main" id="{6A612998-C37A-4F93-AD4C-597DAE511E2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646" b="1"/>
          <a:stretch/>
        </p:blipFill>
        <p:spPr>
          <a:xfrm>
            <a:off x="6610965" y="3162461"/>
            <a:ext cx="1626184" cy="288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173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圓角矩形 102">
            <a:extLst>
              <a:ext uri="{FF2B5EF4-FFF2-40B4-BE49-F238E27FC236}">
                <a16:creationId xmlns="" xmlns:a16="http://schemas.microsoft.com/office/drawing/2014/main" id="{A4E9B79A-4736-45B5-9FF3-865A37EBE93F}"/>
              </a:ext>
            </a:extLst>
          </p:cNvPr>
          <p:cNvSpPr/>
          <p:nvPr/>
        </p:nvSpPr>
        <p:spPr>
          <a:xfrm>
            <a:off x="551842" y="4454582"/>
            <a:ext cx="1392342" cy="2178359"/>
          </a:xfrm>
          <a:prstGeom prst="roundRect">
            <a:avLst/>
          </a:prstGeom>
          <a:solidFill>
            <a:srgbClr val="808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3" name="矩形 79"/>
          <p:cNvSpPr>
            <a:spLocks noChangeArrowheads="1"/>
          </p:cNvSpPr>
          <p:nvPr/>
        </p:nvSpPr>
        <p:spPr bwMode="auto">
          <a:xfrm>
            <a:off x="536354" y="235826"/>
            <a:ext cx="9104603" cy="553998"/>
          </a:xfrm>
          <a:prstGeom prst="rect">
            <a:avLst/>
          </a:prstGeom>
          <a:solidFill>
            <a:srgbClr val="FEF7E6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3600"/>
              </a:lnSpc>
            </a:pPr>
            <a:r>
              <a:rPr kumimoji="0"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！玉米、高粱秋行軍蟲防治管理策略！</a:t>
            </a:r>
            <a:endParaRPr kumimoji="0" lang="en-US" altLang="zh-TW" sz="3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955631" y="902064"/>
            <a:ext cx="96386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0">
              <a:lnSpc>
                <a:spcPts val="2800"/>
              </a:lnSpc>
              <a:spcBef>
                <a:spcPts val="600"/>
              </a:spcBef>
              <a:buNone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防治基準：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2800"/>
              </a:lnSpc>
              <a:spcBef>
                <a:spcPts val="600"/>
              </a:spcBef>
              <a:buNone/>
            </a:pPr>
            <a:r>
              <a:rPr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幼苗、抽穗期及果實期受害率達</a:t>
            </a:r>
            <a:r>
              <a:rPr lang="en-US" altLang="zh-TW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</a:t>
            </a:r>
          </a:p>
          <a:p>
            <a:pPr marL="271463" indent="0">
              <a:lnSpc>
                <a:spcPts val="2800"/>
              </a:lnSpc>
              <a:spcBef>
                <a:spcPts val="600"/>
              </a:spcBef>
              <a:buNone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輪生後期至抽穗前期植株受害率達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20%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啟動藥劑防治。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4" name="直線接點 3">
            <a:extLst>
              <a:ext uri="{FF2B5EF4-FFF2-40B4-BE49-F238E27FC236}">
                <a16:creationId xmlns="" xmlns:a16="http://schemas.microsoft.com/office/drawing/2014/main" id="{6DB20F8B-F90B-48F8-855D-7E57D2291AD7}"/>
              </a:ext>
            </a:extLst>
          </p:cNvPr>
          <p:cNvCxnSpPr>
            <a:cxnSpLocks/>
          </p:cNvCxnSpPr>
          <p:nvPr/>
        </p:nvCxnSpPr>
        <p:spPr>
          <a:xfrm>
            <a:off x="9486457" y="2288306"/>
            <a:ext cx="26768" cy="2880000"/>
          </a:xfrm>
          <a:prstGeom prst="line">
            <a:avLst/>
          </a:prstGeom>
          <a:ln w="15875">
            <a:solidFill>
              <a:schemeClr val="accent4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接點 4">
            <a:extLst>
              <a:ext uri="{FF2B5EF4-FFF2-40B4-BE49-F238E27FC236}">
                <a16:creationId xmlns="" xmlns:a16="http://schemas.microsoft.com/office/drawing/2014/main" id="{A09C8062-CD9F-4D39-A566-13A9A2039C73}"/>
              </a:ext>
            </a:extLst>
          </p:cNvPr>
          <p:cNvCxnSpPr>
            <a:cxnSpLocks/>
          </p:cNvCxnSpPr>
          <p:nvPr/>
        </p:nvCxnSpPr>
        <p:spPr>
          <a:xfrm>
            <a:off x="3731959" y="2295104"/>
            <a:ext cx="5890" cy="2880000"/>
          </a:xfrm>
          <a:prstGeom prst="line">
            <a:avLst/>
          </a:prstGeom>
          <a:ln w="15875">
            <a:solidFill>
              <a:schemeClr val="accent4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接點 5">
            <a:extLst>
              <a:ext uri="{FF2B5EF4-FFF2-40B4-BE49-F238E27FC236}">
                <a16:creationId xmlns="" xmlns:a16="http://schemas.microsoft.com/office/drawing/2014/main" id="{5A4B99C9-F17A-48C4-ADEB-8D4DA3D23876}"/>
              </a:ext>
            </a:extLst>
          </p:cNvPr>
          <p:cNvCxnSpPr>
            <a:cxnSpLocks/>
          </p:cNvCxnSpPr>
          <p:nvPr/>
        </p:nvCxnSpPr>
        <p:spPr>
          <a:xfrm flipH="1">
            <a:off x="5199445" y="2288308"/>
            <a:ext cx="1399" cy="2880000"/>
          </a:xfrm>
          <a:prstGeom prst="line">
            <a:avLst/>
          </a:prstGeom>
          <a:ln w="15875">
            <a:solidFill>
              <a:schemeClr val="accent4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81564" y="3391500"/>
            <a:ext cx="1393200" cy="79200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8" name="直線接點 7"/>
          <p:cNvCxnSpPr>
            <a:cxnSpLocks/>
          </p:cNvCxnSpPr>
          <p:nvPr/>
        </p:nvCxnSpPr>
        <p:spPr>
          <a:xfrm>
            <a:off x="2004845" y="3173764"/>
            <a:ext cx="9720000" cy="967"/>
          </a:xfrm>
          <a:prstGeom prst="line">
            <a:avLst/>
          </a:prstGeom>
          <a:noFill/>
          <a:ln w="76200" cap="rnd" cmpd="sng" algn="ctr">
            <a:solidFill>
              <a:schemeClr val="bg2">
                <a:lumMod val="10000"/>
              </a:schemeClr>
            </a:solidFill>
            <a:prstDash val="solid"/>
          </a:ln>
          <a:effectLst/>
        </p:spPr>
      </p:cxnSp>
      <p:sp>
        <p:nvSpPr>
          <p:cNvPr id="9" name="文字方塊 8">
            <a:extLst>
              <a:ext uri="{FF2B5EF4-FFF2-40B4-BE49-F238E27FC236}">
                <a16:creationId xmlns="" xmlns:a16="http://schemas.microsoft.com/office/drawing/2014/main" id="{9757ADA2-922C-4C9B-AE67-A820086A6746}"/>
              </a:ext>
            </a:extLst>
          </p:cNvPr>
          <p:cNvSpPr txBox="1"/>
          <p:nvPr/>
        </p:nvSpPr>
        <p:spPr>
          <a:xfrm>
            <a:off x="4008807" y="2677370"/>
            <a:ext cx="9094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5-15</a:t>
            </a:r>
            <a:r>
              <a:rPr lang="zh-TW" altLang="en-US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grpSp>
        <p:nvGrpSpPr>
          <p:cNvPr id="10" name="群組 21">
            <a:extLst>
              <a:ext uri="{FF2B5EF4-FFF2-40B4-BE49-F238E27FC236}">
                <a16:creationId xmlns="" xmlns:a16="http://schemas.microsoft.com/office/drawing/2014/main" id="{54F77578-0F6C-414C-B0FC-5FE8E552D380}"/>
              </a:ext>
            </a:extLst>
          </p:cNvPr>
          <p:cNvGrpSpPr/>
          <p:nvPr/>
        </p:nvGrpSpPr>
        <p:grpSpPr>
          <a:xfrm>
            <a:off x="563289" y="896273"/>
            <a:ext cx="1392342" cy="2178359"/>
            <a:chOff x="277330" y="2670068"/>
            <a:chExt cx="1643484" cy="400505"/>
          </a:xfrm>
        </p:grpSpPr>
        <p:sp>
          <p:nvSpPr>
            <p:cNvPr id="11" name="圓角矩形 102">
              <a:extLst>
                <a:ext uri="{FF2B5EF4-FFF2-40B4-BE49-F238E27FC236}">
                  <a16:creationId xmlns="" xmlns:a16="http://schemas.microsoft.com/office/drawing/2014/main" id="{A4E9B79A-4736-45B5-9FF3-865A37EBE93F}"/>
                </a:ext>
              </a:extLst>
            </p:cNvPr>
            <p:cNvSpPr/>
            <p:nvPr/>
          </p:nvSpPr>
          <p:spPr>
            <a:xfrm>
              <a:off x="277330" y="2670068"/>
              <a:ext cx="1643484" cy="400505"/>
            </a:xfrm>
            <a:prstGeom prst="roundRect">
              <a:avLst/>
            </a:prstGeom>
            <a:solidFill>
              <a:srgbClr val="808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2" name="文字方塊 11">
              <a:extLst>
                <a:ext uri="{FF2B5EF4-FFF2-40B4-BE49-F238E27FC236}">
                  <a16:creationId xmlns="" xmlns:a16="http://schemas.microsoft.com/office/drawing/2014/main" id="{985730C5-7FC0-4FEA-8012-47F8DF8D7227}"/>
                </a:ext>
              </a:extLst>
            </p:cNvPr>
            <p:cNvSpPr txBox="1"/>
            <p:nvPr/>
          </p:nvSpPr>
          <p:spPr>
            <a:xfrm>
              <a:off x="411233" y="2800082"/>
              <a:ext cx="1419833" cy="107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</a:rPr>
                <a:t>玉米</a:t>
              </a:r>
              <a:endParaRPr lang="zh-TW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cxnSp>
        <p:nvCxnSpPr>
          <p:cNvPr id="13" name="直線接點 12">
            <a:extLst>
              <a:ext uri="{FF2B5EF4-FFF2-40B4-BE49-F238E27FC236}">
                <a16:creationId xmlns="" xmlns:a16="http://schemas.microsoft.com/office/drawing/2014/main" id="{185792AC-25F6-402D-933E-3F724C8F0A39}"/>
              </a:ext>
            </a:extLst>
          </p:cNvPr>
          <p:cNvCxnSpPr>
            <a:cxnSpLocks/>
          </p:cNvCxnSpPr>
          <p:nvPr/>
        </p:nvCxnSpPr>
        <p:spPr>
          <a:xfrm>
            <a:off x="2022864" y="2184496"/>
            <a:ext cx="9701981" cy="0"/>
          </a:xfrm>
          <a:prstGeom prst="line">
            <a:avLst/>
          </a:prstGeom>
          <a:noFill/>
          <a:ln w="76200" cap="rnd" cmpd="sng" algn="ctr">
            <a:solidFill>
              <a:srgbClr val="BBB473">
                <a:lumMod val="50000"/>
              </a:srgbClr>
            </a:solidFill>
            <a:prstDash val="solid"/>
          </a:ln>
          <a:effectLst/>
        </p:spPr>
      </p:cxnSp>
      <p:sp>
        <p:nvSpPr>
          <p:cNvPr id="14" name="文字方塊 13">
            <a:extLst>
              <a:ext uri="{FF2B5EF4-FFF2-40B4-BE49-F238E27FC236}">
                <a16:creationId xmlns="" xmlns:a16="http://schemas.microsoft.com/office/drawing/2014/main" id="{A9E10FA2-1B06-435B-9386-01EAA505BD66}"/>
              </a:ext>
            </a:extLst>
          </p:cNvPr>
          <p:cNvSpPr txBox="1"/>
          <p:nvPr/>
        </p:nvSpPr>
        <p:spPr>
          <a:xfrm>
            <a:off x="5637574" y="2704211"/>
            <a:ext cx="94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15-25</a:t>
            </a:r>
            <a:r>
              <a:rPr lang="zh-TW" altLang="en-US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="" xmlns:a16="http://schemas.microsoft.com/office/drawing/2014/main" id="{1A912930-5286-4B15-B167-18F4D53A38FD}"/>
              </a:ext>
            </a:extLst>
          </p:cNvPr>
          <p:cNvSpPr txBox="1"/>
          <p:nvPr/>
        </p:nvSpPr>
        <p:spPr>
          <a:xfrm>
            <a:off x="7841628" y="2694072"/>
            <a:ext cx="94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25-40</a:t>
            </a:r>
            <a:r>
              <a:rPr lang="zh-TW" altLang="en-US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="" xmlns:a16="http://schemas.microsoft.com/office/drawing/2014/main" id="{19C955AF-AD97-492E-BBC6-F579214D31A7}"/>
              </a:ext>
            </a:extLst>
          </p:cNvPr>
          <p:cNvSpPr txBox="1"/>
          <p:nvPr/>
        </p:nvSpPr>
        <p:spPr>
          <a:xfrm>
            <a:off x="10208252" y="2695591"/>
            <a:ext cx="94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40-70</a:t>
            </a:r>
            <a:r>
              <a:rPr lang="zh-TW" altLang="en-US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pic>
        <p:nvPicPr>
          <p:cNvPr id="17" name="圖片 16"/>
          <p:cNvPicPr>
            <a:picLocks noChangeAspect="1"/>
          </p:cNvPicPr>
          <p:nvPr/>
        </p:nvPicPr>
        <p:blipFill rotWithShape="1">
          <a:blip r:embed="rId3" cstate="print"/>
          <a:srcRect l="13579" t="96896" r="-1168" b="1022"/>
          <a:stretch/>
        </p:blipFill>
        <p:spPr>
          <a:xfrm>
            <a:off x="1950419" y="4347278"/>
            <a:ext cx="10152000" cy="125673"/>
          </a:xfrm>
          <a:prstGeom prst="rect">
            <a:avLst/>
          </a:prstGeom>
        </p:spPr>
      </p:pic>
      <p:sp>
        <p:nvSpPr>
          <p:cNvPr id="18" name="文字方塊 17"/>
          <p:cNvSpPr txBox="1"/>
          <p:nvPr/>
        </p:nvSpPr>
        <p:spPr>
          <a:xfrm>
            <a:off x="489853" y="3524004"/>
            <a:ext cx="1518400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秋行軍蟲</a:t>
            </a:r>
          </a:p>
        </p:txBody>
      </p:sp>
      <p:grpSp>
        <p:nvGrpSpPr>
          <p:cNvPr id="19" name="群組 19">
            <a:extLst>
              <a:ext uri="{FF2B5EF4-FFF2-40B4-BE49-F238E27FC236}">
                <a16:creationId xmlns="" xmlns:a16="http://schemas.microsoft.com/office/drawing/2014/main" id="{9DE50FAD-5EDF-4D6D-ABDA-73AE90B35403}"/>
              </a:ext>
            </a:extLst>
          </p:cNvPr>
          <p:cNvGrpSpPr/>
          <p:nvPr/>
        </p:nvGrpSpPr>
        <p:grpSpPr>
          <a:xfrm>
            <a:off x="2090216" y="3450258"/>
            <a:ext cx="968068" cy="307777"/>
            <a:chOff x="2952001" y="5982245"/>
            <a:chExt cx="968068" cy="307777"/>
          </a:xfrm>
        </p:grpSpPr>
        <p:sp>
          <p:nvSpPr>
            <p:cNvPr id="20" name="矩形 19"/>
            <p:cNvSpPr/>
            <p:nvPr/>
          </p:nvSpPr>
          <p:spPr>
            <a:xfrm>
              <a:off x="3012220" y="5993245"/>
              <a:ext cx="867791" cy="27274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952001" y="5982245"/>
              <a:ext cx="96806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採後清園</a:t>
              </a:r>
              <a:endParaRPr lang="en-US" altLang="zh-TW" sz="14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22" name="群組 23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5299565" y="3969169"/>
            <a:ext cx="923125" cy="307777"/>
            <a:chOff x="5037701" y="3537615"/>
            <a:chExt cx="922284" cy="307777"/>
          </a:xfrm>
        </p:grpSpPr>
        <p:sp>
          <p:nvSpPr>
            <p:cNvPr id="24" name="矩形 23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037701" y="3537615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化學防治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3F335105-08BA-4C23-AECD-7969DACAA8B6}"/>
              </a:ext>
            </a:extLst>
          </p:cNvPr>
          <p:cNvSpPr/>
          <p:nvPr/>
        </p:nvSpPr>
        <p:spPr>
          <a:xfrm>
            <a:off x="2150504" y="3785345"/>
            <a:ext cx="1439502" cy="3096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翻耕淹水或曝曬</a:t>
            </a:r>
            <a:endParaRPr lang="en-US" altLang="zh-TW" sz="14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7" name="群組 56">
            <a:extLst>
              <a:ext uri="{FF2B5EF4-FFF2-40B4-BE49-F238E27FC236}">
                <a16:creationId xmlns="" xmlns:a16="http://schemas.microsoft.com/office/drawing/2014/main" id="{73050F1A-4070-469C-8153-7877A1CB3657}"/>
              </a:ext>
            </a:extLst>
          </p:cNvPr>
          <p:cNvGrpSpPr/>
          <p:nvPr/>
        </p:nvGrpSpPr>
        <p:grpSpPr>
          <a:xfrm>
            <a:off x="6189395" y="3658793"/>
            <a:ext cx="923125" cy="307777"/>
            <a:chOff x="5037701" y="3537615"/>
            <a:chExt cx="922284" cy="307777"/>
          </a:xfrm>
        </p:grpSpPr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48730EB4-A8B1-4BE6-8551-CD9446234DA1}"/>
                </a:ext>
              </a:extLst>
            </p:cNvPr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A078A124-CC75-4240-867A-76477AA0ECBE}"/>
                </a:ext>
              </a:extLst>
            </p:cNvPr>
            <p:cNvSpPr/>
            <p:nvPr/>
          </p:nvSpPr>
          <p:spPr>
            <a:xfrm>
              <a:off x="5037701" y="3537615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生物農藥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30" name="群組 60">
            <a:extLst>
              <a:ext uri="{FF2B5EF4-FFF2-40B4-BE49-F238E27FC236}">
                <a16:creationId xmlns="" xmlns:a16="http://schemas.microsoft.com/office/drawing/2014/main" id="{0DF1CF3F-6074-4D90-AB61-54C208F773E3}"/>
              </a:ext>
            </a:extLst>
          </p:cNvPr>
          <p:cNvGrpSpPr/>
          <p:nvPr/>
        </p:nvGrpSpPr>
        <p:grpSpPr>
          <a:xfrm>
            <a:off x="5284805" y="3349156"/>
            <a:ext cx="923125" cy="307777"/>
            <a:chOff x="325367" y="3647306"/>
            <a:chExt cx="922284" cy="307777"/>
          </a:xfrm>
        </p:grpSpPr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E8E475DB-78DE-4BE3-BF20-461317A1E1B8}"/>
                </a:ext>
              </a:extLst>
            </p:cNvPr>
            <p:cNvSpPr/>
            <p:nvPr/>
          </p:nvSpPr>
          <p:spPr>
            <a:xfrm>
              <a:off x="409965" y="3670390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5DCD4C28-0A00-4081-BE1F-4DD91B2BF3DD}"/>
                </a:ext>
              </a:extLst>
            </p:cNvPr>
            <p:cNvSpPr/>
            <p:nvPr/>
          </p:nvSpPr>
          <p:spPr>
            <a:xfrm>
              <a:off x="325367" y="3647306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田間巡查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33" name="群組 69">
            <a:extLst>
              <a:ext uri="{FF2B5EF4-FFF2-40B4-BE49-F238E27FC236}">
                <a16:creationId xmlns="" xmlns:a16="http://schemas.microsoft.com/office/drawing/2014/main" id="{7AED9782-C56B-4670-848E-1E5448D5BB23}"/>
              </a:ext>
            </a:extLst>
          </p:cNvPr>
          <p:cNvGrpSpPr/>
          <p:nvPr/>
        </p:nvGrpSpPr>
        <p:grpSpPr>
          <a:xfrm>
            <a:off x="3814681" y="3430542"/>
            <a:ext cx="1345726" cy="307777"/>
            <a:chOff x="4696307" y="3528289"/>
            <a:chExt cx="594934" cy="307777"/>
          </a:xfrm>
        </p:grpSpPr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958D01BE-84FD-433D-8444-FF2EF5B3A2D5}"/>
                </a:ext>
              </a:extLst>
            </p:cNvPr>
            <p:cNvSpPr/>
            <p:nvPr/>
          </p:nvSpPr>
          <p:spPr>
            <a:xfrm>
              <a:off x="4735636" y="3561998"/>
              <a:ext cx="505442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="" xmlns:a16="http://schemas.microsoft.com/office/drawing/2014/main" id="{80C57462-752C-449D-AEE4-E32A4325A07F}"/>
                </a:ext>
              </a:extLst>
            </p:cNvPr>
            <p:cNvSpPr/>
            <p:nvPr/>
          </p:nvSpPr>
          <p:spPr>
            <a:xfrm>
              <a:off x="4696307" y="3528289"/>
              <a:ext cx="59493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性費洛蒙監測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36" name="群組 73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5294277" y="3660853"/>
            <a:ext cx="923125" cy="307777"/>
            <a:chOff x="5037701" y="3537615"/>
            <a:chExt cx="922284" cy="307777"/>
          </a:xfrm>
        </p:grpSpPr>
        <p:sp>
          <p:nvSpPr>
            <p:cNvPr id="37" name="矩形 36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5037701" y="3537615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物理防治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39" name="圓角矩形 38"/>
          <p:cNvSpPr/>
          <p:nvPr/>
        </p:nvSpPr>
        <p:spPr>
          <a:xfrm>
            <a:off x="434754" y="3299900"/>
            <a:ext cx="11538036" cy="1015179"/>
          </a:xfrm>
          <a:prstGeom prst="roundRect">
            <a:avLst/>
          </a:prstGeom>
          <a:noFill/>
          <a:ln w="38100"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矩形 39"/>
          <p:cNvSpPr/>
          <p:nvPr/>
        </p:nvSpPr>
        <p:spPr>
          <a:xfrm>
            <a:off x="1949033" y="2297761"/>
            <a:ext cx="9732969" cy="319997"/>
          </a:xfrm>
          <a:prstGeom prst="rect">
            <a:avLst/>
          </a:prstGeom>
          <a:solidFill>
            <a:schemeClr val="bg2">
              <a:lumMod val="9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2366028" y="22517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種植前</a:t>
            </a:r>
          </a:p>
        </p:txBody>
      </p:sp>
      <p:sp>
        <p:nvSpPr>
          <p:cNvPr id="42" name="文字方塊 41"/>
          <p:cNvSpPr txBox="1"/>
          <p:nvPr/>
        </p:nvSpPr>
        <p:spPr>
          <a:xfrm>
            <a:off x="5556276" y="22750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輪生初期</a:t>
            </a:r>
          </a:p>
        </p:txBody>
      </p:sp>
      <p:sp>
        <p:nvSpPr>
          <p:cNvPr id="43" name="文字方塊 42"/>
          <p:cNvSpPr txBox="1"/>
          <p:nvPr/>
        </p:nvSpPr>
        <p:spPr>
          <a:xfrm>
            <a:off x="9662722" y="228703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輪生後期至糊熟期</a:t>
            </a:r>
          </a:p>
        </p:txBody>
      </p:sp>
      <p:sp>
        <p:nvSpPr>
          <p:cNvPr id="44" name="文字方塊 43">
            <a:extLst>
              <a:ext uri="{FF2B5EF4-FFF2-40B4-BE49-F238E27FC236}">
                <a16:creationId xmlns="" xmlns:a16="http://schemas.microsoft.com/office/drawing/2014/main" id="{BFC79840-31D1-415F-8EE7-1753BF2A27C6}"/>
              </a:ext>
            </a:extLst>
          </p:cNvPr>
          <p:cNvSpPr txBox="1"/>
          <p:nvPr/>
        </p:nvSpPr>
        <p:spPr>
          <a:xfrm>
            <a:off x="3985709" y="225532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幼苗期</a:t>
            </a:r>
          </a:p>
        </p:txBody>
      </p:sp>
      <p:sp>
        <p:nvSpPr>
          <p:cNvPr id="45" name="文字方塊 44">
            <a:extLst>
              <a:ext uri="{FF2B5EF4-FFF2-40B4-BE49-F238E27FC236}">
                <a16:creationId xmlns="" xmlns:a16="http://schemas.microsoft.com/office/drawing/2014/main" id="{AA2A1E0E-45E6-438C-A5E4-0A228C801E11}"/>
              </a:ext>
            </a:extLst>
          </p:cNvPr>
          <p:cNvSpPr txBox="1"/>
          <p:nvPr/>
        </p:nvSpPr>
        <p:spPr>
          <a:xfrm>
            <a:off x="7798837" y="226816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輪生中期</a:t>
            </a:r>
          </a:p>
        </p:txBody>
      </p:sp>
      <p:grpSp>
        <p:nvGrpSpPr>
          <p:cNvPr id="52" name="群組 171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9800815" y="3383582"/>
            <a:ext cx="923125" cy="307777"/>
            <a:chOff x="5037701" y="3537615"/>
            <a:chExt cx="922284" cy="307777"/>
          </a:xfrm>
        </p:grpSpPr>
        <p:sp>
          <p:nvSpPr>
            <p:cNvPr id="53" name="矩形 52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5037701" y="3537615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化學防治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55" name="群組 174">
            <a:extLst>
              <a:ext uri="{FF2B5EF4-FFF2-40B4-BE49-F238E27FC236}">
                <a16:creationId xmlns="" xmlns:a16="http://schemas.microsoft.com/office/drawing/2014/main" id="{73050F1A-4070-469C-8153-7877A1CB3657}"/>
              </a:ext>
            </a:extLst>
          </p:cNvPr>
          <p:cNvGrpSpPr/>
          <p:nvPr/>
        </p:nvGrpSpPr>
        <p:grpSpPr>
          <a:xfrm>
            <a:off x="10725328" y="3384443"/>
            <a:ext cx="923125" cy="307777"/>
            <a:chOff x="5037701" y="3537615"/>
            <a:chExt cx="922284" cy="307777"/>
          </a:xfrm>
        </p:grpSpPr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48730EB4-A8B1-4BE6-8551-CD9446234DA1}"/>
                </a:ext>
              </a:extLst>
            </p:cNvPr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57" name="矩形 56">
              <a:extLst>
                <a:ext uri="{FF2B5EF4-FFF2-40B4-BE49-F238E27FC236}">
                  <a16:creationId xmlns="" xmlns:a16="http://schemas.microsoft.com/office/drawing/2014/main" id="{A078A124-CC75-4240-867A-76477AA0ECBE}"/>
                </a:ext>
              </a:extLst>
            </p:cNvPr>
            <p:cNvSpPr/>
            <p:nvPr/>
          </p:nvSpPr>
          <p:spPr>
            <a:xfrm>
              <a:off x="5037701" y="3537615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生物農藥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64" name="群組 188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6170805" y="3345307"/>
            <a:ext cx="923125" cy="307777"/>
            <a:chOff x="5037701" y="3537615"/>
            <a:chExt cx="922284" cy="307777"/>
          </a:xfrm>
        </p:grpSpPr>
        <p:sp>
          <p:nvSpPr>
            <p:cNvPr id="65" name="矩形 64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5037701" y="3537615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生物防治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70" name="群組 197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9800814" y="3699445"/>
            <a:ext cx="923125" cy="307777"/>
            <a:chOff x="5045321" y="3250890"/>
            <a:chExt cx="922284" cy="307777"/>
          </a:xfrm>
        </p:grpSpPr>
        <p:sp>
          <p:nvSpPr>
            <p:cNvPr id="71" name="矩形 70"/>
            <p:cNvSpPr/>
            <p:nvPr/>
          </p:nvSpPr>
          <p:spPr>
            <a:xfrm>
              <a:off x="5122298" y="3280800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5045321" y="3250890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生物防治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cxnSp>
        <p:nvCxnSpPr>
          <p:cNvPr id="73" name="直線接點 72">
            <a:extLst>
              <a:ext uri="{FF2B5EF4-FFF2-40B4-BE49-F238E27FC236}">
                <a16:creationId xmlns="" xmlns:a16="http://schemas.microsoft.com/office/drawing/2014/main" id="{6DB20F8B-F90B-48F8-855D-7E57D2291AD7}"/>
              </a:ext>
            </a:extLst>
          </p:cNvPr>
          <p:cNvCxnSpPr>
            <a:cxnSpLocks/>
          </p:cNvCxnSpPr>
          <p:nvPr/>
        </p:nvCxnSpPr>
        <p:spPr>
          <a:xfrm>
            <a:off x="7191983" y="2254432"/>
            <a:ext cx="26768" cy="2880000"/>
          </a:xfrm>
          <a:prstGeom prst="line">
            <a:avLst/>
          </a:prstGeom>
          <a:ln w="15875">
            <a:solidFill>
              <a:schemeClr val="accent4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文字方塊 73">
            <a:extLst>
              <a:ext uri="{FF2B5EF4-FFF2-40B4-BE49-F238E27FC236}">
                <a16:creationId xmlns="" xmlns:a16="http://schemas.microsoft.com/office/drawing/2014/main" id="{985730C5-7FC0-4FEA-8012-47F8DF8D7227}"/>
              </a:ext>
            </a:extLst>
          </p:cNvPr>
          <p:cNvSpPr txBox="1"/>
          <p:nvPr/>
        </p:nvSpPr>
        <p:spPr>
          <a:xfrm>
            <a:off x="658026" y="5161491"/>
            <a:ext cx="1202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高粱</a:t>
            </a:r>
            <a:endParaRPr lang="zh-TW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6" name="文字方塊 75">
            <a:extLst>
              <a:ext uri="{FF2B5EF4-FFF2-40B4-BE49-F238E27FC236}">
                <a16:creationId xmlns="" xmlns:a16="http://schemas.microsoft.com/office/drawing/2014/main" id="{9757ADA2-922C-4C9B-AE67-A820086A6746}"/>
              </a:ext>
            </a:extLst>
          </p:cNvPr>
          <p:cNvSpPr txBox="1"/>
          <p:nvPr/>
        </p:nvSpPr>
        <p:spPr>
          <a:xfrm>
            <a:off x="3793033" y="4454582"/>
            <a:ext cx="16967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12-15</a:t>
            </a:r>
            <a:r>
              <a:rPr lang="zh-TW" altLang="en-US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cxnSp>
        <p:nvCxnSpPr>
          <p:cNvPr id="77" name="直線接點 76">
            <a:extLst>
              <a:ext uri="{FF2B5EF4-FFF2-40B4-BE49-F238E27FC236}">
                <a16:creationId xmlns="" xmlns:a16="http://schemas.microsoft.com/office/drawing/2014/main" id="{185792AC-25F6-402D-933E-3F724C8F0A39}"/>
              </a:ext>
            </a:extLst>
          </p:cNvPr>
          <p:cNvCxnSpPr>
            <a:cxnSpLocks/>
          </p:cNvCxnSpPr>
          <p:nvPr/>
        </p:nvCxnSpPr>
        <p:spPr>
          <a:xfrm>
            <a:off x="1955631" y="5237691"/>
            <a:ext cx="9701981" cy="0"/>
          </a:xfrm>
          <a:prstGeom prst="line">
            <a:avLst/>
          </a:prstGeom>
          <a:noFill/>
          <a:ln w="76200" cap="rnd" cmpd="sng" algn="ctr">
            <a:solidFill>
              <a:srgbClr val="BBB473">
                <a:lumMod val="50000"/>
              </a:srgbClr>
            </a:solidFill>
            <a:prstDash val="solid"/>
          </a:ln>
          <a:effectLst/>
        </p:spPr>
      </p:cxnSp>
      <p:sp>
        <p:nvSpPr>
          <p:cNvPr id="78" name="文字方塊 77">
            <a:extLst>
              <a:ext uri="{FF2B5EF4-FFF2-40B4-BE49-F238E27FC236}">
                <a16:creationId xmlns="" xmlns:a16="http://schemas.microsoft.com/office/drawing/2014/main" id="{A9E10FA2-1B06-435B-9386-01EAA505BD66}"/>
              </a:ext>
            </a:extLst>
          </p:cNvPr>
          <p:cNvSpPr txBox="1"/>
          <p:nvPr/>
        </p:nvSpPr>
        <p:spPr>
          <a:xfrm>
            <a:off x="5412718" y="4482318"/>
            <a:ext cx="1638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28-32</a:t>
            </a:r>
            <a:r>
              <a:rPr lang="zh-TW" altLang="en-US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sp>
        <p:nvSpPr>
          <p:cNvPr id="79" name="文字方塊 78">
            <a:extLst>
              <a:ext uri="{FF2B5EF4-FFF2-40B4-BE49-F238E27FC236}">
                <a16:creationId xmlns="" xmlns:a16="http://schemas.microsoft.com/office/drawing/2014/main" id="{1A912930-5286-4B15-B167-18F4D53A38FD}"/>
              </a:ext>
            </a:extLst>
          </p:cNvPr>
          <p:cNvSpPr txBox="1"/>
          <p:nvPr/>
        </p:nvSpPr>
        <p:spPr>
          <a:xfrm>
            <a:off x="7512594" y="4489006"/>
            <a:ext cx="15107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55-60</a:t>
            </a:r>
            <a:r>
              <a:rPr lang="zh-TW" altLang="en-US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sp>
        <p:nvSpPr>
          <p:cNvPr id="80" name="文字方塊 79">
            <a:extLst>
              <a:ext uri="{FF2B5EF4-FFF2-40B4-BE49-F238E27FC236}">
                <a16:creationId xmlns="" xmlns:a16="http://schemas.microsoft.com/office/drawing/2014/main" id="{19C955AF-AD97-492E-BBC6-F579214D31A7}"/>
              </a:ext>
            </a:extLst>
          </p:cNvPr>
          <p:cNvSpPr txBox="1"/>
          <p:nvPr/>
        </p:nvSpPr>
        <p:spPr>
          <a:xfrm>
            <a:off x="9940693" y="4473411"/>
            <a:ext cx="17744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60-98</a:t>
            </a:r>
            <a:r>
              <a:rPr lang="zh-TW" altLang="en-US" sz="16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sp>
        <p:nvSpPr>
          <p:cNvPr id="81" name="矩形 80"/>
          <p:cNvSpPr/>
          <p:nvPr/>
        </p:nvSpPr>
        <p:spPr>
          <a:xfrm>
            <a:off x="1928689" y="4803040"/>
            <a:ext cx="9732969" cy="319997"/>
          </a:xfrm>
          <a:prstGeom prst="rect">
            <a:avLst/>
          </a:prstGeom>
          <a:solidFill>
            <a:schemeClr val="bg2">
              <a:lumMod val="9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2" name="文字方塊 81"/>
          <p:cNvSpPr txBox="1"/>
          <p:nvPr/>
        </p:nvSpPr>
        <p:spPr>
          <a:xfrm>
            <a:off x="2485078" y="475433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種植前</a:t>
            </a:r>
          </a:p>
        </p:txBody>
      </p:sp>
      <p:sp>
        <p:nvSpPr>
          <p:cNvPr id="83" name="文字方塊 82"/>
          <p:cNvSpPr txBox="1"/>
          <p:nvPr/>
        </p:nvSpPr>
        <p:spPr>
          <a:xfrm>
            <a:off x="5509448" y="477764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幼穗形成期</a:t>
            </a:r>
          </a:p>
        </p:txBody>
      </p:sp>
      <p:sp>
        <p:nvSpPr>
          <p:cNvPr id="84" name="文字方塊 83"/>
          <p:cNvSpPr txBox="1"/>
          <p:nvPr/>
        </p:nvSpPr>
        <p:spPr>
          <a:xfrm>
            <a:off x="9732288" y="478348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開花期至成熟期</a:t>
            </a:r>
          </a:p>
        </p:txBody>
      </p:sp>
      <p:sp>
        <p:nvSpPr>
          <p:cNvPr id="85" name="文字方塊 84">
            <a:extLst>
              <a:ext uri="{FF2B5EF4-FFF2-40B4-BE49-F238E27FC236}">
                <a16:creationId xmlns="" xmlns:a16="http://schemas.microsoft.com/office/drawing/2014/main" id="{BFC79840-31D1-415F-8EE7-1753BF2A27C6}"/>
              </a:ext>
            </a:extLst>
          </p:cNvPr>
          <p:cNvSpPr txBox="1"/>
          <p:nvPr/>
        </p:nvSpPr>
        <p:spPr>
          <a:xfrm>
            <a:off x="4003794" y="478348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幼苗期</a:t>
            </a:r>
          </a:p>
        </p:txBody>
      </p:sp>
      <p:sp>
        <p:nvSpPr>
          <p:cNvPr id="86" name="文字方塊 85">
            <a:extLst>
              <a:ext uri="{FF2B5EF4-FFF2-40B4-BE49-F238E27FC236}">
                <a16:creationId xmlns="" xmlns:a16="http://schemas.microsoft.com/office/drawing/2014/main" id="{AA2A1E0E-45E6-438C-A5E4-0A228C801E11}"/>
              </a:ext>
            </a:extLst>
          </p:cNvPr>
          <p:cNvSpPr txBox="1"/>
          <p:nvPr/>
        </p:nvSpPr>
        <p:spPr>
          <a:xfrm>
            <a:off x="7598571" y="478590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灌溉抽穗期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1798075" y="5328913"/>
            <a:ext cx="96386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0">
              <a:lnSpc>
                <a:spcPts val="2800"/>
              </a:lnSpc>
              <a:spcBef>
                <a:spcPts val="600"/>
              </a:spcBef>
              <a:buNone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防治基準：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2800"/>
              </a:lnSpc>
              <a:spcBef>
                <a:spcPts val="600"/>
              </a:spcBef>
              <a:buNone/>
            </a:pPr>
            <a:r>
              <a:rPr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幼苗、幼穗形成期及開花期受害率達</a:t>
            </a:r>
            <a:r>
              <a:rPr lang="en-US" altLang="zh-TW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</a:t>
            </a:r>
          </a:p>
          <a:p>
            <a:pPr marL="271463" indent="0">
              <a:lnSpc>
                <a:spcPts val="2800"/>
              </a:lnSpc>
              <a:spcBef>
                <a:spcPts val="600"/>
              </a:spcBef>
              <a:buNone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抽穗期植株受害率達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20%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啟動藥劑防治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93" name="群組 23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7369202" y="3719966"/>
            <a:ext cx="923125" cy="307777"/>
            <a:chOff x="5037701" y="3537615"/>
            <a:chExt cx="922284" cy="307777"/>
          </a:xfrm>
        </p:grpSpPr>
        <p:sp>
          <p:nvSpPr>
            <p:cNvPr id="94" name="矩形 93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5037701" y="3537615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化學防治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96" name="群組 56">
            <a:extLst>
              <a:ext uri="{FF2B5EF4-FFF2-40B4-BE49-F238E27FC236}">
                <a16:creationId xmlns="" xmlns:a16="http://schemas.microsoft.com/office/drawing/2014/main" id="{73050F1A-4070-469C-8153-7877A1CB3657}"/>
              </a:ext>
            </a:extLst>
          </p:cNvPr>
          <p:cNvGrpSpPr/>
          <p:nvPr/>
        </p:nvGrpSpPr>
        <p:grpSpPr>
          <a:xfrm>
            <a:off x="8281652" y="3700280"/>
            <a:ext cx="923125" cy="307777"/>
            <a:chOff x="5037701" y="3537615"/>
            <a:chExt cx="922284" cy="307777"/>
          </a:xfrm>
        </p:grpSpPr>
        <p:sp>
          <p:nvSpPr>
            <p:cNvPr id="97" name="矩形 96">
              <a:extLst>
                <a:ext uri="{FF2B5EF4-FFF2-40B4-BE49-F238E27FC236}">
                  <a16:creationId xmlns="" xmlns:a16="http://schemas.microsoft.com/office/drawing/2014/main" id="{48730EB4-A8B1-4BE6-8551-CD9446234DA1}"/>
                </a:ext>
              </a:extLst>
            </p:cNvPr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98" name="矩形 97">
              <a:extLst>
                <a:ext uri="{FF2B5EF4-FFF2-40B4-BE49-F238E27FC236}">
                  <a16:creationId xmlns="" xmlns:a16="http://schemas.microsoft.com/office/drawing/2014/main" id="{A078A124-CC75-4240-867A-76477AA0ECBE}"/>
                </a:ext>
              </a:extLst>
            </p:cNvPr>
            <p:cNvSpPr/>
            <p:nvPr/>
          </p:nvSpPr>
          <p:spPr>
            <a:xfrm>
              <a:off x="5037701" y="3537615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生物農藥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99" name="群組 60">
            <a:extLst>
              <a:ext uri="{FF2B5EF4-FFF2-40B4-BE49-F238E27FC236}">
                <a16:creationId xmlns="" xmlns:a16="http://schemas.microsoft.com/office/drawing/2014/main" id="{0DF1CF3F-6074-4D90-AB61-54C208F773E3}"/>
              </a:ext>
            </a:extLst>
          </p:cNvPr>
          <p:cNvGrpSpPr/>
          <p:nvPr/>
        </p:nvGrpSpPr>
        <p:grpSpPr>
          <a:xfrm>
            <a:off x="7377062" y="3390643"/>
            <a:ext cx="923125" cy="307777"/>
            <a:chOff x="325367" y="3647306"/>
            <a:chExt cx="922284" cy="307777"/>
          </a:xfrm>
        </p:grpSpPr>
        <p:sp>
          <p:nvSpPr>
            <p:cNvPr id="100" name="矩形 99">
              <a:extLst>
                <a:ext uri="{FF2B5EF4-FFF2-40B4-BE49-F238E27FC236}">
                  <a16:creationId xmlns="" xmlns:a16="http://schemas.microsoft.com/office/drawing/2014/main" id="{E8E475DB-78DE-4BE3-BF20-461317A1E1B8}"/>
                </a:ext>
              </a:extLst>
            </p:cNvPr>
            <p:cNvSpPr/>
            <p:nvPr/>
          </p:nvSpPr>
          <p:spPr>
            <a:xfrm>
              <a:off x="409965" y="3670390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101" name="矩形 100">
              <a:extLst>
                <a:ext uri="{FF2B5EF4-FFF2-40B4-BE49-F238E27FC236}">
                  <a16:creationId xmlns="" xmlns:a16="http://schemas.microsoft.com/office/drawing/2014/main" id="{5DCD4C28-0A00-4081-BE1F-4DD91B2BF3DD}"/>
                </a:ext>
              </a:extLst>
            </p:cNvPr>
            <p:cNvSpPr/>
            <p:nvPr/>
          </p:nvSpPr>
          <p:spPr>
            <a:xfrm>
              <a:off x="325367" y="3647306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田間巡查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105" name="群組 188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8263062" y="3386794"/>
            <a:ext cx="923125" cy="307777"/>
            <a:chOff x="5037701" y="3537615"/>
            <a:chExt cx="922284" cy="307777"/>
          </a:xfrm>
        </p:grpSpPr>
        <p:sp>
          <p:nvSpPr>
            <p:cNvPr id="106" name="矩形 105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5037701" y="3537615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生物防治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8" name="矩形 107"/>
          <p:cNvSpPr/>
          <p:nvPr/>
        </p:nvSpPr>
        <p:spPr>
          <a:xfrm>
            <a:off x="3564593" y="3698066"/>
            <a:ext cx="1604452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0">
              <a:lnSpc>
                <a:spcPts val="1600"/>
              </a:lnSpc>
              <a:spcBef>
                <a:spcPts val="600"/>
              </a:spcBef>
              <a:buNone/>
            </a:pPr>
            <a:r>
              <a:rPr lang="zh-TW" altLang="en-US" sz="1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幼苗期後全期監測</a:t>
            </a:r>
            <a:endParaRPr lang="en-US" altLang="zh-TW" sz="11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71750" y="5328394"/>
            <a:ext cx="3079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**</a:t>
            </a:r>
            <a:r>
              <a:rPr lang="zh-TW" altLang="en-US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各生長期天數均指播種後</a:t>
            </a:r>
          </a:p>
        </p:txBody>
      </p:sp>
      <p:grpSp>
        <p:nvGrpSpPr>
          <p:cNvPr id="88" name="群組 60">
            <a:extLst>
              <a:ext uri="{FF2B5EF4-FFF2-40B4-BE49-F238E27FC236}">
                <a16:creationId xmlns="" xmlns:a16="http://schemas.microsoft.com/office/drawing/2014/main" id="{0DF1CF3F-6074-4D90-AB61-54C208F773E3}"/>
              </a:ext>
            </a:extLst>
          </p:cNvPr>
          <p:cNvGrpSpPr/>
          <p:nvPr/>
        </p:nvGrpSpPr>
        <p:grpSpPr>
          <a:xfrm>
            <a:off x="3818801" y="3930348"/>
            <a:ext cx="923125" cy="307777"/>
            <a:chOff x="325367" y="3647306"/>
            <a:chExt cx="922284" cy="307777"/>
          </a:xfrm>
        </p:grpSpPr>
        <p:sp>
          <p:nvSpPr>
            <p:cNvPr id="90" name="矩形 89">
              <a:extLst>
                <a:ext uri="{FF2B5EF4-FFF2-40B4-BE49-F238E27FC236}">
                  <a16:creationId xmlns="" xmlns:a16="http://schemas.microsoft.com/office/drawing/2014/main" id="{E8E475DB-78DE-4BE3-BF20-461317A1E1B8}"/>
                </a:ext>
              </a:extLst>
            </p:cNvPr>
            <p:cNvSpPr/>
            <p:nvPr/>
          </p:nvSpPr>
          <p:spPr>
            <a:xfrm>
              <a:off x="409965" y="3670390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 dirty="0">
                <a:solidFill>
                  <a:srgbClr val="003300"/>
                </a:solidFill>
              </a:endParaRPr>
            </a:p>
          </p:txBody>
        </p:sp>
        <p:sp>
          <p:nvSpPr>
            <p:cNvPr id="91" name="矩形 90">
              <a:extLst>
                <a:ext uri="{FF2B5EF4-FFF2-40B4-BE49-F238E27FC236}">
                  <a16:creationId xmlns="" xmlns:a16="http://schemas.microsoft.com/office/drawing/2014/main" id="{5DCD4C28-0A00-4081-BE1F-4DD91B2BF3DD}"/>
                </a:ext>
              </a:extLst>
            </p:cNvPr>
            <p:cNvSpPr/>
            <p:nvPr/>
          </p:nvSpPr>
          <p:spPr>
            <a:xfrm>
              <a:off x="325367" y="3647306"/>
              <a:ext cx="9222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田間巡查</a:t>
              </a:r>
              <a:endParaRPr lang="en-US" altLang="zh-TW" sz="12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92" name="投影片編號版面配置區 3">
            <a:extLst>
              <a:ext uri="{FF2B5EF4-FFF2-40B4-BE49-F238E27FC236}">
                <a16:creationId xmlns="" xmlns:a16="http://schemas.microsoft.com/office/drawing/2014/main" id="{5090053B-E7E9-4023-A12A-6935DC733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1067" y="6519862"/>
            <a:ext cx="2743200" cy="365125"/>
          </a:xfrm>
        </p:spPr>
        <p:txBody>
          <a:bodyPr/>
          <a:lstStyle/>
          <a:p>
            <a:fld id="{8591739D-2E85-40C7-98D5-8177478CA009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3785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6</a:t>
            </a:fld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-822215" y="310308"/>
            <a:ext cx="53942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zh-TW" altLang="zh-TW" sz="3200" b="1" u="sng" spc="3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藥劑輪</a:t>
            </a:r>
            <a:r>
              <a:rPr lang="zh-TW" altLang="en-US" sz="3200" b="1" u="sng" spc="3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替使</a:t>
            </a:r>
            <a:r>
              <a:rPr lang="zh-TW" altLang="zh-TW" sz="3200" b="1" u="sng" spc="3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</a:t>
            </a:r>
            <a:endParaRPr lang="zh-TW" altLang="en-US" sz="3200" b="1" u="sng" spc="3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內容版面配置區 2"/>
          <p:cNvSpPr txBox="1">
            <a:spLocks/>
          </p:cNvSpPr>
          <p:nvPr/>
        </p:nvSpPr>
        <p:spPr>
          <a:xfrm>
            <a:off x="285025" y="977276"/>
            <a:ext cx="4213909" cy="51551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79462" indent="-514350">
              <a:lnSpc>
                <a:spcPts val="4000"/>
              </a:lnSpc>
              <a:spcBef>
                <a:spcPts val="600"/>
              </a:spcBef>
              <a:buFont typeface="+mj-ea"/>
              <a:buAutoNum type="ea1ChtPeriod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依不同作用機制選擇防治用藥。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79462" indent="-514350">
              <a:lnSpc>
                <a:spcPts val="4000"/>
              </a:lnSpc>
              <a:spcBef>
                <a:spcPts val="600"/>
              </a:spcBef>
              <a:buFont typeface="+mj-ea"/>
              <a:buAutoNum type="ea1ChtPeriod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參照農藥資訊服務網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https://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pesticide.baphiq.gov.tw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/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4863" indent="0">
              <a:lnSpc>
                <a:spcPts val="4000"/>
              </a:lnSpc>
              <a:spcBef>
                <a:spcPts val="600"/>
              </a:spcBef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植物保護資訊系統 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https://otserv2.tactri.gov.tw/ppm/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標示使用。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2" indent="0">
              <a:lnSpc>
                <a:spcPts val="4000"/>
              </a:lnSpc>
              <a:spcBef>
                <a:spcPts val="600"/>
              </a:spcBef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請注意安全採收期。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2" indent="0">
              <a:lnSpc>
                <a:spcPts val="4000"/>
              </a:lnSpc>
              <a:spcBef>
                <a:spcPts val="600"/>
              </a:spcBef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2" name="群組 21"/>
          <p:cNvGrpSpPr/>
          <p:nvPr/>
        </p:nvGrpSpPr>
        <p:grpSpPr>
          <a:xfrm>
            <a:off x="4644643" y="825666"/>
            <a:ext cx="7125945" cy="5364347"/>
            <a:chOff x="4644643" y="825666"/>
            <a:chExt cx="7125945" cy="5364347"/>
          </a:xfrm>
        </p:grpSpPr>
        <p:sp>
          <p:nvSpPr>
            <p:cNvPr id="9" name="六邊形 8"/>
            <p:cNvSpPr/>
            <p:nvPr/>
          </p:nvSpPr>
          <p:spPr>
            <a:xfrm>
              <a:off x="8206316" y="4567415"/>
              <a:ext cx="1943099" cy="1622598"/>
            </a:xfrm>
            <a:prstGeom prst="hexagon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11A 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微生物中腸膜破壞劑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1200"/>
                </a:spcBef>
              </a:pPr>
              <a:r>
                <a:rPr lang="zh-TW" altLang="en-US" sz="28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蘇力菌</a:t>
              </a:r>
              <a:endPara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六邊形 11"/>
            <p:cNvSpPr/>
            <p:nvPr/>
          </p:nvSpPr>
          <p:spPr>
            <a:xfrm>
              <a:off x="4651752" y="1793355"/>
              <a:ext cx="1943099" cy="1622598"/>
            </a:xfrm>
            <a:prstGeom prst="hexagon">
              <a:avLst/>
            </a:prstGeom>
            <a:solidFill>
              <a:srgbClr val="E6C1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3A 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合成除蟲菊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zh-TW" altLang="en-US" sz="28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依芬寧</a:t>
              </a:r>
              <a:endPara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六邊形 13"/>
            <p:cNvSpPr/>
            <p:nvPr/>
          </p:nvSpPr>
          <p:spPr>
            <a:xfrm>
              <a:off x="6216925" y="4567415"/>
              <a:ext cx="1943099" cy="1622598"/>
            </a:xfrm>
            <a:prstGeom prst="hexagon">
              <a:avLst/>
            </a:prstGeom>
            <a:solidFill>
              <a:srgbClr val="E6C1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3A 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合成除蟲菊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zh-TW" altLang="en-US" sz="28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護賽寧</a:t>
              </a:r>
              <a:endPara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六邊形 14"/>
            <p:cNvSpPr/>
            <p:nvPr/>
          </p:nvSpPr>
          <p:spPr>
            <a:xfrm>
              <a:off x="6231778" y="825666"/>
              <a:ext cx="1943099" cy="1622598"/>
            </a:xfrm>
            <a:prstGeom prst="hexagon">
              <a:avLst/>
            </a:prstGeom>
            <a:solidFill>
              <a:srgbClr val="E4D8D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28 </a:t>
              </a:r>
              <a:r>
                <a:rPr lang="en-US" altLang="zh-TW" sz="1400" dirty="0" err="1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Diamides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1200"/>
                </a:spcBef>
              </a:pPr>
              <a:r>
                <a:rPr lang="zh-TW" altLang="en-US" sz="28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剋安勃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14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14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六邊形 15"/>
            <p:cNvSpPr/>
            <p:nvPr/>
          </p:nvSpPr>
          <p:spPr>
            <a:xfrm>
              <a:off x="9827489" y="3554869"/>
              <a:ext cx="1943099" cy="1622598"/>
            </a:xfrm>
            <a:prstGeom prst="hexagon">
              <a:avLst/>
            </a:prstGeom>
            <a:solidFill>
              <a:srgbClr val="E4D8D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28 </a:t>
              </a:r>
              <a:r>
                <a:rPr lang="en-US" altLang="zh-TW" sz="1400" dirty="0" err="1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Diamides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1200"/>
                </a:spcBef>
              </a:pPr>
              <a:r>
                <a:rPr lang="zh-TW" altLang="en-US" sz="28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氟大滅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21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en-US" altLang="zh-TW" sz="16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6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高粱不可用</a:t>
              </a:r>
              <a:r>
                <a:rPr lang="en-US" altLang="zh-TW" sz="16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六邊形 16"/>
            <p:cNvSpPr/>
            <p:nvPr/>
          </p:nvSpPr>
          <p:spPr>
            <a:xfrm>
              <a:off x="4644643" y="3535413"/>
              <a:ext cx="1943099" cy="1622598"/>
            </a:xfrm>
            <a:prstGeom prst="hexagon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 </a:t>
              </a:r>
              <a:r>
                <a:rPr lang="en-US" altLang="zh-TW" sz="1400" dirty="0" err="1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Spinosyns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zh-TW" altLang="en-US" sz="28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賜諾特</a:t>
              </a:r>
              <a:endPara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六邊形 17"/>
            <p:cNvSpPr/>
            <p:nvPr/>
          </p:nvSpPr>
          <p:spPr>
            <a:xfrm>
              <a:off x="9827489" y="1805017"/>
              <a:ext cx="1943099" cy="1622598"/>
            </a:xfrm>
            <a:prstGeom prst="hexagon">
              <a:avLst/>
            </a:prstGeom>
            <a:solidFill>
              <a:srgbClr val="D0C69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600"/>
                </a:spcBef>
              </a:pPr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1A 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氨基甲酸鹽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zh-TW" altLang="en-US" sz="28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硫敵克</a:t>
              </a:r>
              <a:endPara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玉米未訂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高粱未訂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六邊形 18"/>
            <p:cNvSpPr/>
            <p:nvPr/>
          </p:nvSpPr>
          <p:spPr>
            <a:xfrm>
              <a:off x="8211170" y="844982"/>
              <a:ext cx="1943099" cy="1622598"/>
            </a:xfrm>
            <a:prstGeom prst="hexagon">
              <a:avLst/>
            </a:prstGeom>
            <a:solidFill>
              <a:srgbClr val="D1EBD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200"/>
                </a:spcBef>
              </a:pPr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 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第</a:t>
              </a:r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型幾丁質合成抑制劑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8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諾伐隆</a:t>
              </a:r>
              <a:endPara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/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21" name="圖片 2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19090" y="2337690"/>
              <a:ext cx="3293062" cy="2323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19084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7</a:t>
            </a:fld>
            <a:endParaRPr lang="zh-TW" altLang="en-US"/>
          </a:p>
        </p:txBody>
      </p:sp>
      <p:grpSp>
        <p:nvGrpSpPr>
          <p:cNvPr id="16" name="群組 15"/>
          <p:cNvGrpSpPr/>
          <p:nvPr/>
        </p:nvGrpSpPr>
        <p:grpSpPr>
          <a:xfrm>
            <a:off x="169743" y="2420331"/>
            <a:ext cx="11678653" cy="4380663"/>
            <a:chOff x="2935706" y="1391054"/>
            <a:chExt cx="6031832" cy="2733473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606" r="23302"/>
            <a:stretch/>
          </p:blipFill>
          <p:spPr>
            <a:xfrm>
              <a:off x="2935706" y="1391054"/>
              <a:ext cx="6031832" cy="2733473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>
              <a:off x="3829333" y="2863804"/>
              <a:ext cx="489625" cy="447928"/>
            </a:xfrm>
            <a:prstGeom prst="rect">
              <a:avLst/>
            </a:prstGeom>
            <a:solidFill>
              <a:srgbClr val="DDF4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729356" y="1546242"/>
              <a:ext cx="544259" cy="501094"/>
            </a:xfrm>
            <a:prstGeom prst="rect">
              <a:avLst/>
            </a:prstGeom>
            <a:solidFill>
              <a:srgbClr val="E5F4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6319492" y="1461521"/>
              <a:ext cx="544259" cy="501094"/>
            </a:xfrm>
            <a:prstGeom prst="rect">
              <a:avLst/>
            </a:prstGeom>
            <a:solidFill>
              <a:srgbClr val="E5F4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7849243" y="1461521"/>
              <a:ext cx="544259" cy="501094"/>
            </a:xfrm>
            <a:prstGeom prst="rect">
              <a:avLst/>
            </a:prstGeom>
            <a:solidFill>
              <a:srgbClr val="E5F4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1" name="圓角矩形 10"/>
          <p:cNvSpPr/>
          <p:nvPr/>
        </p:nvSpPr>
        <p:spPr>
          <a:xfrm>
            <a:off x="323043" y="3594118"/>
            <a:ext cx="2578123" cy="1194736"/>
          </a:xfrm>
          <a:prstGeom prst="roundRect">
            <a:avLst/>
          </a:prstGeom>
          <a:solidFill>
            <a:srgbClr val="FFF2CC"/>
          </a:solidFill>
          <a:ln>
            <a:solidFill>
              <a:srgbClr val="9FD5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賜諾特</a:t>
            </a:r>
            <a:endParaRPr lang="en-US" altLang="zh-TW" sz="3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3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第一次</a:t>
            </a:r>
            <a:r>
              <a:rPr lang="en-US" altLang="zh-TW" sz="3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0211" y="1045640"/>
            <a:ext cx="55354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11.7% 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賜諾特水懸劑 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3,000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使用方法：於玉米播種後</a:t>
            </a:r>
            <a:r>
              <a:rPr lang="en-US" altLang="zh-TW" sz="20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15-25</a:t>
            </a:r>
            <a:r>
              <a:rPr lang="zh-TW" altLang="en-US" sz="20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天，幼苗受害率達</a:t>
            </a:r>
            <a:r>
              <a:rPr lang="en-US" altLang="zh-TW" sz="20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</a:t>
            </a:r>
            <a:r>
              <a:rPr lang="zh-TW" altLang="en-US" sz="20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後開始施藥；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隔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天後巡查發現輪生初期受害率仍高於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，再施藥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次，連續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次。</a:t>
            </a:r>
          </a:p>
        </p:txBody>
      </p:sp>
      <p:sp>
        <p:nvSpPr>
          <p:cNvPr id="14" name="矩形 13"/>
          <p:cNvSpPr/>
          <p:nvPr/>
        </p:nvSpPr>
        <p:spPr>
          <a:xfrm>
            <a:off x="5772888" y="843012"/>
            <a:ext cx="309356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18.4% </a:t>
            </a:r>
            <a:r>
              <a:rPr lang="zh-TW" altLang="en-US" sz="20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剋安勃水懸劑 </a:t>
            </a:r>
            <a:r>
              <a:rPr lang="en-US" altLang="zh-TW" sz="20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2,500</a:t>
            </a:r>
            <a:r>
              <a:rPr lang="zh-TW" altLang="en-US" sz="20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endParaRPr lang="en-US" altLang="zh-TW" sz="2000" b="1" dirty="0">
              <a:solidFill>
                <a:srgbClr val="25252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使用方法：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再隔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天後巡查發現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輪生後期植株受害率達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20%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，改施用勀安勃</a:t>
            </a:r>
          </a:p>
        </p:txBody>
      </p:sp>
      <p:sp>
        <p:nvSpPr>
          <p:cNvPr id="15" name="矩形 14"/>
          <p:cNvSpPr/>
          <p:nvPr/>
        </p:nvSpPr>
        <p:spPr>
          <a:xfrm>
            <a:off x="8994022" y="831213"/>
            <a:ext cx="279226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 </a:t>
            </a:r>
            <a:r>
              <a:rPr lang="zh-TW" altLang="en-US" sz="20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諾伐隆水分散性</a:t>
            </a:r>
            <a:endParaRPr lang="en-US" altLang="zh-TW" sz="2000" b="1" dirty="0">
              <a:solidFill>
                <a:srgbClr val="25252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乳劑 </a:t>
            </a:r>
            <a:r>
              <a:rPr lang="en-US" altLang="zh-TW" sz="20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1,500</a:t>
            </a:r>
            <a:r>
              <a:rPr lang="zh-TW" altLang="en-US" sz="20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endParaRPr lang="en-US" altLang="zh-TW" sz="2000" b="1" dirty="0">
              <a:solidFill>
                <a:srgbClr val="25252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使用方法：</a:t>
            </a:r>
            <a:r>
              <a:rPr lang="en-US" altLang="zh-TW" sz="20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</a:t>
            </a:r>
            <a:r>
              <a:rPr lang="zh-TW" altLang="en-US" sz="20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天後巡查發現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果實期受害率達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</a:t>
            </a:r>
            <a:r>
              <a:rPr lang="zh-TW" altLang="en-US" sz="20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，改施用諾伐隆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3055835" y="3594118"/>
            <a:ext cx="2695074" cy="1194736"/>
          </a:xfrm>
          <a:prstGeom prst="roundRect">
            <a:avLst/>
          </a:prstGeom>
          <a:solidFill>
            <a:srgbClr val="FFF2CC"/>
          </a:solidFill>
          <a:ln>
            <a:solidFill>
              <a:srgbClr val="9FD5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賜諾特</a:t>
            </a:r>
            <a:endParaRPr lang="en-US" altLang="zh-TW" sz="3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3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第二次</a:t>
            </a:r>
            <a:r>
              <a:rPr lang="en-US" altLang="zh-TW" sz="3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3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5990273" y="3594118"/>
            <a:ext cx="2825399" cy="1194736"/>
          </a:xfrm>
          <a:prstGeom prst="roundRect">
            <a:avLst/>
          </a:prstGeom>
          <a:solidFill>
            <a:srgbClr val="E4D8D8"/>
          </a:solidFill>
          <a:ln>
            <a:solidFill>
              <a:srgbClr val="9FD5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剋安勃</a:t>
            </a:r>
            <a:endParaRPr lang="en-US" altLang="zh-TW" sz="3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施用間隔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10-14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8920813" y="3629504"/>
            <a:ext cx="2742459" cy="1194736"/>
          </a:xfrm>
          <a:prstGeom prst="roundRect">
            <a:avLst/>
          </a:prstGeom>
          <a:solidFill>
            <a:srgbClr val="D1EBDE"/>
          </a:solidFill>
          <a:ln>
            <a:solidFill>
              <a:srgbClr val="9FD5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諾伐隆</a:t>
            </a:r>
            <a:endParaRPr lang="en-US" altLang="zh-TW" sz="3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施用間隔</a:t>
            </a:r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</a:t>
            </a:r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05709" y="249480"/>
            <a:ext cx="53543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3200" b="1" u="sng" spc="300" dirty="0">
                <a:solidFill>
                  <a:schemeClr val="accent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玉米之</a:t>
            </a:r>
            <a:r>
              <a:rPr lang="zh-TW" altLang="zh-TW" sz="3200" b="1" u="sng" spc="300" dirty="0">
                <a:solidFill>
                  <a:schemeClr val="accent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藥劑輪</a:t>
            </a:r>
            <a:r>
              <a:rPr lang="zh-TW" altLang="en-US" sz="3200" b="1" u="sng" spc="300" dirty="0">
                <a:solidFill>
                  <a:schemeClr val="accent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替使用範例</a:t>
            </a:r>
          </a:p>
        </p:txBody>
      </p:sp>
      <p:cxnSp>
        <p:nvCxnSpPr>
          <p:cNvPr id="22" name="直線單箭頭接點 21"/>
          <p:cNvCxnSpPr/>
          <p:nvPr/>
        </p:nvCxnSpPr>
        <p:spPr>
          <a:xfrm>
            <a:off x="405708" y="3417597"/>
            <a:ext cx="11160649" cy="0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等腰三角形 22"/>
          <p:cNvSpPr/>
          <p:nvPr/>
        </p:nvSpPr>
        <p:spPr>
          <a:xfrm>
            <a:off x="405708" y="3103558"/>
            <a:ext cx="263366" cy="286412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等腰三角形 23"/>
          <p:cNvSpPr/>
          <p:nvPr/>
        </p:nvSpPr>
        <p:spPr>
          <a:xfrm>
            <a:off x="3176231" y="3106687"/>
            <a:ext cx="252000" cy="279898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等腰三角形 24"/>
          <p:cNvSpPr/>
          <p:nvPr/>
        </p:nvSpPr>
        <p:spPr>
          <a:xfrm>
            <a:off x="6063915" y="3106690"/>
            <a:ext cx="252000" cy="279898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等腰三角形 25"/>
          <p:cNvSpPr/>
          <p:nvPr/>
        </p:nvSpPr>
        <p:spPr>
          <a:xfrm>
            <a:off x="9016167" y="3106957"/>
            <a:ext cx="252000" cy="279898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284365" y="2698037"/>
            <a:ext cx="1140333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6/10                                 6/20                                      6/30                                      7/13</a:t>
            </a:r>
            <a:endParaRPr lang="zh-TW" altLang="en-US" sz="2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03681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6188</TotalTime>
  <Words>2250</Words>
  <Application>Microsoft Office PowerPoint</Application>
  <PresentationFormat>寬螢幕</PresentationFormat>
  <Paragraphs>195</Paragraphs>
  <Slides>7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5" baseType="lpstr">
      <vt:lpstr>微軟正黑體</vt:lpstr>
      <vt:lpstr>新細明體</vt:lpstr>
      <vt:lpstr>標楷體</vt:lpstr>
      <vt:lpstr>Arial</vt:lpstr>
      <vt:lpstr>Calibri</vt:lpstr>
      <vt:lpstr>Calibri Light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FAW防治</dc:title>
  <dc:creator>魏家妤</dc:creator>
  <cp:lastModifiedBy>魏家妤</cp:lastModifiedBy>
  <cp:revision>884</cp:revision>
  <cp:lastPrinted>2019-08-13T01:56:18Z</cp:lastPrinted>
  <dcterms:created xsi:type="dcterms:W3CDTF">2017-06-15T01:00:46Z</dcterms:created>
  <dcterms:modified xsi:type="dcterms:W3CDTF">2019-08-13T06:43:37Z</dcterms:modified>
</cp:coreProperties>
</file>